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309" r:id="rId4"/>
    <p:sldId id="257" r:id="rId5"/>
    <p:sldId id="276" r:id="rId6"/>
    <p:sldId id="300" r:id="rId7"/>
    <p:sldId id="299" r:id="rId8"/>
    <p:sldId id="301" r:id="rId9"/>
    <p:sldId id="262" r:id="rId10"/>
    <p:sldId id="263" r:id="rId11"/>
    <p:sldId id="264" r:id="rId12"/>
    <p:sldId id="265" r:id="rId13"/>
    <p:sldId id="266" r:id="rId14"/>
    <p:sldId id="285" r:id="rId15"/>
    <p:sldId id="278" r:id="rId16"/>
    <p:sldId id="283" r:id="rId17"/>
    <p:sldId id="279" r:id="rId18"/>
    <p:sldId id="280" r:id="rId19"/>
    <p:sldId id="281" r:id="rId20"/>
    <p:sldId id="277" r:id="rId21"/>
    <p:sldId id="258" r:id="rId22"/>
    <p:sldId id="311" r:id="rId23"/>
    <p:sldId id="259" r:id="rId24"/>
    <p:sldId id="293" r:id="rId25"/>
    <p:sldId id="294" r:id="rId26"/>
    <p:sldId id="295" r:id="rId27"/>
    <p:sldId id="296" r:id="rId28"/>
    <p:sldId id="297" r:id="rId29"/>
    <p:sldId id="312" r:id="rId30"/>
    <p:sldId id="298" r:id="rId31"/>
    <p:sldId id="260" r:id="rId32"/>
    <p:sldId id="269" r:id="rId33"/>
    <p:sldId id="270" r:id="rId34"/>
    <p:sldId id="271" r:id="rId35"/>
    <p:sldId id="310" r:id="rId36"/>
    <p:sldId id="272" r:id="rId37"/>
    <p:sldId id="273" r:id="rId38"/>
    <p:sldId id="274" r:id="rId39"/>
    <p:sldId id="275" r:id="rId40"/>
    <p:sldId id="286" r:id="rId41"/>
    <p:sldId id="287" r:id="rId42"/>
    <p:sldId id="288" r:id="rId43"/>
    <p:sldId id="289" r:id="rId44"/>
    <p:sldId id="290" r:id="rId45"/>
    <p:sldId id="291" r:id="rId46"/>
    <p:sldId id="302" r:id="rId47"/>
    <p:sldId id="303" r:id="rId48"/>
    <p:sldId id="304" r:id="rId49"/>
    <p:sldId id="305" r:id="rId50"/>
    <p:sldId id="307" r:id="rId51"/>
    <p:sldId id="308" r:id="rId52"/>
    <p:sldId id="292" r:id="rId5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0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73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320844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75748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6352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15345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06391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75800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83003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67678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21178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26541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98810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132108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186563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243145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395294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B498329-A752-4895-8A05-BEF3FF037D10}" type="datetimeFigureOut">
              <a:rPr kumimoji="1" lang="ja-JP" altLang="en-US" smtClean="0"/>
              <a:t>2015/9/13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120864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B498329-A752-4895-8A05-BEF3FF037D10}" type="datetimeFigureOut">
              <a:rPr kumimoji="1" lang="ja-JP" altLang="en-US" smtClean="0"/>
              <a:t>2015/9/13</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BD45C6-20B2-432F-9F18-37FE5B734704}" type="slidenum">
              <a:rPr kumimoji="1" lang="ja-JP" altLang="en-US" smtClean="0"/>
              <a:t>‹#›</a:t>
            </a:fld>
            <a:endParaRPr kumimoji="1" lang="ja-JP" altLang="en-US"/>
          </a:p>
        </p:txBody>
      </p:sp>
    </p:spTree>
    <p:extLst>
      <p:ext uri="{BB962C8B-B14F-4D97-AF65-F5344CB8AC3E}">
        <p14:creationId xmlns:p14="http://schemas.microsoft.com/office/powerpoint/2010/main" val="35529753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toutoukai_kaihou_1.doc"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toppage.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12454" y="244112"/>
            <a:ext cx="8001000" cy="1912123"/>
          </a:xfrm>
        </p:spPr>
        <p:txBody>
          <a:bodyPr/>
          <a:lstStyle/>
          <a:p>
            <a:r>
              <a:rPr kumimoji="1" lang="ja-JP" altLang="en-US" dirty="0" smtClean="0">
                <a:solidFill>
                  <a:schemeClr val="accent2">
                    <a:lumMod val="60000"/>
                    <a:lumOff val="40000"/>
                  </a:schemeClr>
                </a:solidFill>
                <a:latin typeface="HGP創英角ﾎﾟｯﾌﾟ体" panose="040B0A00000000000000" pitchFamily="50" charset="-128"/>
                <a:ea typeface="HGP創英角ﾎﾟｯﾌﾟ体" panose="040B0A00000000000000" pitchFamily="50" charset="-128"/>
              </a:rPr>
              <a:t>鈴木 正朗君を映像で偲ぶ</a:t>
            </a:r>
            <a:endParaRPr kumimoji="1" lang="ja-JP" altLang="en-US" dirty="0">
              <a:solidFill>
                <a:schemeClr val="accent2">
                  <a:lumMod val="60000"/>
                  <a:lumOff val="40000"/>
                </a:schemeClr>
              </a:solidFill>
              <a:latin typeface="HGP創英角ﾎﾟｯﾌﾟ体" panose="040B0A00000000000000" pitchFamily="50" charset="-128"/>
              <a:ea typeface="HGP創英角ﾎﾟｯﾌﾟ体" panose="040B0A00000000000000" pitchFamily="50" charset="-128"/>
            </a:endParaRPr>
          </a:p>
        </p:txBody>
      </p:sp>
      <p:sp>
        <p:nvSpPr>
          <p:cNvPr id="3" name="サブタイトル 2"/>
          <p:cNvSpPr>
            <a:spLocks noGrp="1"/>
          </p:cNvSpPr>
          <p:nvPr>
            <p:ph type="subTitle" idx="1"/>
          </p:nvPr>
        </p:nvSpPr>
        <p:spPr>
          <a:xfrm>
            <a:off x="684212" y="3843868"/>
            <a:ext cx="8545246" cy="839228"/>
          </a:xfrm>
        </p:spPr>
        <p:txBody>
          <a:bodyPr/>
          <a:lstStyle/>
          <a:p>
            <a:r>
              <a:rPr kumimoji="1" lang="ja-JP" altLang="en-US" dirty="0" smtClean="0"/>
              <a:t>　</a:t>
            </a:r>
            <a:r>
              <a:rPr kumimoji="1" lang="ja-JP" altLang="en-US" b="1" dirty="0" smtClean="0">
                <a:solidFill>
                  <a:schemeClr val="bg1"/>
                </a:solidFill>
                <a:latin typeface="HGP創英角ﾎﾟｯﾌﾟ体" panose="040B0A00000000000000" pitchFamily="50" charset="-128"/>
                <a:ea typeface="HGP創英角ﾎﾟｯﾌﾟ体" panose="040B0A00000000000000" pitchFamily="50" charset="-128"/>
              </a:rPr>
              <a:t>私たちにたくさんの想い出を作っていただき有難う</a:t>
            </a:r>
            <a:endParaRPr kumimoji="1" lang="ja-JP" altLang="en-US" b="1"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4" name="テキスト ボックス 3"/>
          <p:cNvSpPr txBox="1"/>
          <p:nvPr/>
        </p:nvSpPr>
        <p:spPr>
          <a:xfrm>
            <a:off x="2274316" y="5659120"/>
            <a:ext cx="7705344" cy="369332"/>
          </a:xfrm>
          <a:prstGeom prst="rect">
            <a:avLst/>
          </a:prstGeom>
          <a:noFill/>
        </p:spPr>
        <p:txBody>
          <a:bodyPr wrap="square" rtlCol="0">
            <a:spAutoFit/>
          </a:bodyPr>
          <a:lstStyle/>
          <a:p>
            <a:r>
              <a:rPr kumimoji="1" lang="ja-JP" altLang="en-US" dirty="0" smtClean="0"/>
              <a:t>平成</a:t>
            </a:r>
            <a:r>
              <a:rPr kumimoji="1" lang="en-US" altLang="ja-JP" dirty="0" smtClean="0"/>
              <a:t>27</a:t>
            </a:r>
            <a:r>
              <a:rPr kumimoji="1" lang="ja-JP" altLang="en-US" dirty="0" smtClean="0"/>
              <a:t>年</a:t>
            </a:r>
            <a:r>
              <a:rPr kumimoji="1" lang="en-US" altLang="ja-JP" dirty="0" smtClean="0"/>
              <a:t>8</a:t>
            </a:r>
            <a:r>
              <a:rPr kumimoji="1" lang="ja-JP" altLang="en-US" dirty="0" smtClean="0"/>
              <a:t>月</a:t>
            </a:r>
            <a:r>
              <a:rPr kumimoji="1" lang="en-US" altLang="ja-JP" dirty="0" smtClean="0"/>
              <a:t>24</a:t>
            </a:r>
            <a:r>
              <a:rPr kumimoji="1" lang="ja-JP" altLang="en-US" dirty="0" smtClean="0"/>
              <a:t>日　　鈴木正朗君を偲ぶ会実行委員会</a:t>
            </a:r>
            <a:endParaRPr kumimoji="1" lang="ja-JP" altLang="en-US" dirty="0"/>
          </a:p>
        </p:txBody>
      </p:sp>
    </p:spTree>
    <p:extLst>
      <p:ext uri="{BB962C8B-B14F-4D97-AF65-F5344CB8AC3E}">
        <p14:creationId xmlns:p14="http://schemas.microsoft.com/office/powerpoint/2010/main" val="2436894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095232" cy="6821425"/>
          </a:xfrm>
        </p:spPr>
      </p:pic>
      <p:sp>
        <p:nvSpPr>
          <p:cNvPr id="5" name="テキスト ボックス 4"/>
          <p:cNvSpPr txBox="1"/>
          <p:nvPr/>
        </p:nvSpPr>
        <p:spPr>
          <a:xfrm>
            <a:off x="9332962" y="155447"/>
            <a:ext cx="1107996" cy="6510528"/>
          </a:xfrm>
          <a:prstGeom prst="rect">
            <a:avLst/>
          </a:prstGeom>
          <a:noFill/>
        </p:spPr>
        <p:txBody>
          <a:bodyPr vert="eaVert" wrap="square" rtlCol="0">
            <a:spAutoFit/>
          </a:bodyPr>
          <a:lstStyle/>
          <a:p>
            <a:r>
              <a:rPr kumimoji="1" lang="ja-JP" altLang="en-US" sz="2000" b="1" dirty="0" smtClean="0">
                <a:solidFill>
                  <a:schemeClr val="bg1"/>
                </a:solidFill>
              </a:rPr>
              <a:t>総会は正朗君の司会で始まった。彼が説明をするとなぜか安心してしまい議事はスムースに進行するのが常だった。</a:t>
            </a:r>
            <a:endParaRPr kumimoji="1" lang="ja-JP" altLang="en-US" sz="2000" b="1" dirty="0">
              <a:solidFill>
                <a:schemeClr val="bg1"/>
              </a:solidFill>
            </a:endParaRPr>
          </a:p>
        </p:txBody>
      </p:sp>
    </p:spTree>
    <p:extLst>
      <p:ext uri="{BB962C8B-B14F-4D97-AF65-F5344CB8AC3E}">
        <p14:creationId xmlns:p14="http://schemas.microsoft.com/office/powerpoint/2010/main" val="3414256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996" y="0"/>
            <a:ext cx="9126156" cy="6844618"/>
          </a:xfrm>
        </p:spPr>
      </p:pic>
      <p:sp>
        <p:nvSpPr>
          <p:cNvPr id="5" name="テキスト ボックス 4"/>
          <p:cNvSpPr txBox="1"/>
          <p:nvPr/>
        </p:nvSpPr>
        <p:spPr>
          <a:xfrm>
            <a:off x="9777674" y="228005"/>
            <a:ext cx="1292662" cy="6388608"/>
          </a:xfrm>
          <a:prstGeom prst="rect">
            <a:avLst/>
          </a:prstGeom>
          <a:noFill/>
        </p:spPr>
        <p:txBody>
          <a:bodyPr vert="eaVert" wrap="square" rtlCol="0">
            <a:spAutoFit/>
          </a:bodyPr>
          <a:lstStyle/>
          <a:p>
            <a:r>
              <a:rPr kumimoji="1" lang="ja-JP" altLang="en-US" sz="2400" b="1" dirty="0" smtClean="0">
                <a:solidFill>
                  <a:schemeClr val="accent6">
                    <a:lumMod val="75000"/>
                  </a:schemeClr>
                </a:solidFill>
              </a:rPr>
              <a:t>山形東涛会の総会では祝の謡曲が謡われるのが恒例だ。これにも正朗君はメンバーとして参加している</a:t>
            </a:r>
            <a:endParaRPr kumimoji="1" lang="ja-JP" altLang="en-US" sz="2400" b="1" dirty="0">
              <a:solidFill>
                <a:schemeClr val="accent6">
                  <a:lumMod val="75000"/>
                </a:schemeClr>
              </a:solidFill>
            </a:endParaRPr>
          </a:p>
        </p:txBody>
      </p:sp>
    </p:spTree>
    <p:extLst>
      <p:ext uri="{BB962C8B-B14F-4D97-AF65-F5344CB8AC3E}">
        <p14:creationId xmlns:p14="http://schemas.microsoft.com/office/powerpoint/2010/main" val="4214623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995" y="100584"/>
            <a:ext cx="8839199" cy="6629400"/>
          </a:xfrm>
        </p:spPr>
      </p:pic>
      <p:sp>
        <p:nvSpPr>
          <p:cNvPr id="6" name="テキスト ボックス 5"/>
          <p:cNvSpPr txBox="1"/>
          <p:nvPr/>
        </p:nvSpPr>
        <p:spPr>
          <a:xfrm>
            <a:off x="9432131" y="269748"/>
            <a:ext cx="1723549" cy="6291072"/>
          </a:xfrm>
          <a:prstGeom prst="rect">
            <a:avLst/>
          </a:prstGeom>
          <a:noFill/>
        </p:spPr>
        <p:txBody>
          <a:bodyPr vert="eaVert" wrap="square" rtlCol="0">
            <a:spAutoFit/>
          </a:bodyPr>
          <a:lstStyle/>
          <a:p>
            <a:r>
              <a:rPr kumimoji="1" lang="ja-JP" altLang="en-US" sz="2000" b="1" dirty="0" smtClean="0">
                <a:solidFill>
                  <a:srgbClr val="2A07BD"/>
                </a:solidFill>
              </a:rPr>
              <a:t>平成二十一年八月三十日</a:t>
            </a:r>
            <a:r>
              <a:rPr kumimoji="1" lang="ja-JP" altLang="en-US" sz="2000" b="1" dirty="0" smtClean="0">
                <a:solidFill>
                  <a:schemeClr val="accent6">
                    <a:lumMod val="75000"/>
                  </a:schemeClr>
                </a:solidFill>
              </a:rPr>
              <a:t>に鹿野道彦君が見事衆議院議員に当選をした。長い浪人生活を経ての当選だったので東涛会会員の喜びは非常に大きかった。しかし、これも全て鈴木正朗君の仕掛けと努力の結果であることは誰もが理解していた。</a:t>
            </a:r>
            <a:endParaRPr kumimoji="1" lang="ja-JP" altLang="en-US" sz="2000" b="1" dirty="0">
              <a:solidFill>
                <a:schemeClr val="accent6">
                  <a:lumMod val="75000"/>
                </a:schemeClr>
              </a:solidFill>
            </a:endParaRPr>
          </a:p>
        </p:txBody>
      </p:sp>
    </p:spTree>
    <p:extLst>
      <p:ext uri="{BB962C8B-B14F-4D97-AF65-F5344CB8AC3E}">
        <p14:creationId xmlns:p14="http://schemas.microsoft.com/office/powerpoint/2010/main" val="376539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154692" y="167640"/>
            <a:ext cx="1415772" cy="6522720"/>
          </a:xfrm>
          <a:prstGeom prst="rect">
            <a:avLst/>
          </a:prstGeom>
          <a:noFill/>
        </p:spPr>
        <p:txBody>
          <a:bodyPr vert="eaVert" wrap="square" rtlCol="0">
            <a:spAutoFit/>
          </a:bodyPr>
          <a:lstStyle/>
          <a:p>
            <a:r>
              <a:rPr kumimoji="1" lang="ja-JP" altLang="en-US" sz="2000" b="1" dirty="0" smtClean="0">
                <a:solidFill>
                  <a:schemeClr val="accent6">
                    <a:lumMod val="75000"/>
                  </a:schemeClr>
                </a:solidFill>
              </a:rPr>
              <a:t>鈴木正朗君はここの選挙事務所に詰めきりとなり指示を出したり電話かけの指揮をしたり、選挙資料の配布作業等を自ら率先して実行していた。あの時のバイタリティ溢れる行動力は素晴らしかった。</a:t>
            </a:r>
            <a:endParaRPr kumimoji="1" lang="ja-JP" altLang="en-US" sz="2000" b="1" dirty="0">
              <a:solidFill>
                <a:schemeClr val="accent6">
                  <a:lumMod val="75000"/>
                </a:schemeClr>
              </a:solidFill>
            </a:endParaRPr>
          </a:p>
        </p:txBody>
      </p:sp>
    </p:spTree>
    <p:extLst>
      <p:ext uri="{BB962C8B-B14F-4D97-AF65-F5344CB8AC3E}">
        <p14:creationId xmlns:p14="http://schemas.microsoft.com/office/powerpoint/2010/main" val="3152260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762" y="185927"/>
            <a:ext cx="9268270" cy="6951203"/>
          </a:xfrm>
        </p:spPr>
      </p:pic>
      <p:sp>
        <p:nvSpPr>
          <p:cNvPr id="5" name="テキスト ボックス 4"/>
          <p:cNvSpPr txBox="1"/>
          <p:nvPr/>
        </p:nvSpPr>
        <p:spPr>
          <a:xfrm>
            <a:off x="9590207" y="342900"/>
            <a:ext cx="1661993" cy="5998464"/>
          </a:xfrm>
          <a:prstGeom prst="rect">
            <a:avLst/>
          </a:prstGeom>
          <a:noFill/>
        </p:spPr>
        <p:txBody>
          <a:bodyPr vert="eaVert" wrap="square" rtlCol="0">
            <a:spAutoFit/>
          </a:bodyPr>
          <a:lstStyle/>
          <a:p>
            <a:r>
              <a:rPr kumimoji="1" lang="ja-JP" altLang="en-US" sz="2400" b="1" dirty="0" smtClean="0">
                <a:solidFill>
                  <a:schemeClr val="accent6">
                    <a:lumMod val="75000"/>
                  </a:schemeClr>
                </a:solidFill>
              </a:rPr>
              <a:t>鹿野君が見事当選となった。その陰には黒子になって活躍した鈴木正朗君の存在があったためであることは誰もが認める事実である。</a:t>
            </a:r>
            <a:endParaRPr kumimoji="1" lang="ja-JP" altLang="en-US" sz="2400" b="1" dirty="0">
              <a:solidFill>
                <a:schemeClr val="accent6">
                  <a:lumMod val="75000"/>
                </a:schemeClr>
              </a:solidFill>
            </a:endParaRPr>
          </a:p>
        </p:txBody>
      </p:sp>
    </p:spTree>
    <p:extLst>
      <p:ext uri="{BB962C8B-B14F-4D97-AF65-F5344CB8AC3E}">
        <p14:creationId xmlns:p14="http://schemas.microsoft.com/office/powerpoint/2010/main" val="2765859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37419" y="69881"/>
            <a:ext cx="10722077" cy="523220"/>
          </a:xfrm>
          <a:prstGeom prst="rect">
            <a:avLst/>
          </a:prstGeom>
          <a:noFill/>
        </p:spPr>
        <p:txBody>
          <a:bodyPr wrap="square" rtlCol="0">
            <a:spAutoFit/>
          </a:bodyPr>
          <a:lstStyle/>
          <a:p>
            <a:r>
              <a:rPr kumimoji="1" lang="ja-JP" altLang="en-US" sz="2800" b="1" dirty="0" smtClean="0">
                <a:solidFill>
                  <a:srgbClr val="C00000"/>
                </a:solidFill>
              </a:rPr>
              <a:t>平成</a:t>
            </a:r>
            <a:r>
              <a:rPr kumimoji="1" lang="en-US" altLang="ja-JP" sz="2800" b="1" dirty="0" smtClean="0">
                <a:solidFill>
                  <a:srgbClr val="C00000"/>
                </a:solidFill>
              </a:rPr>
              <a:t>22</a:t>
            </a:r>
            <a:r>
              <a:rPr kumimoji="1" lang="ja-JP" altLang="en-US" sz="2800" b="1" dirty="0" smtClean="0">
                <a:solidFill>
                  <a:srgbClr val="C00000"/>
                </a:solidFill>
              </a:rPr>
              <a:t>年</a:t>
            </a:r>
            <a:r>
              <a:rPr kumimoji="1" lang="en-US" altLang="ja-JP" sz="2800" b="1" dirty="0" smtClean="0">
                <a:solidFill>
                  <a:srgbClr val="C00000"/>
                </a:solidFill>
              </a:rPr>
              <a:t>2</a:t>
            </a:r>
            <a:r>
              <a:rPr kumimoji="1" lang="ja-JP" altLang="en-US" sz="2800" b="1" dirty="0" smtClean="0">
                <a:solidFill>
                  <a:srgbClr val="C00000"/>
                </a:solidFill>
              </a:rPr>
              <a:t>月</a:t>
            </a:r>
            <a:r>
              <a:rPr kumimoji="1" lang="en-US" altLang="ja-JP" sz="2800" b="1" dirty="0" smtClean="0">
                <a:solidFill>
                  <a:srgbClr val="C00000"/>
                </a:solidFill>
              </a:rPr>
              <a:t>12</a:t>
            </a:r>
            <a:r>
              <a:rPr kumimoji="1" lang="ja-JP" altLang="en-US" sz="2800" b="1" dirty="0" smtClean="0">
                <a:solidFill>
                  <a:srgbClr val="C00000"/>
                </a:solidFill>
              </a:rPr>
              <a:t>日</a:t>
            </a:r>
            <a:r>
              <a:rPr kumimoji="1" lang="ja-JP" altLang="en-US" sz="2800" b="1" dirty="0" smtClean="0">
                <a:solidFill>
                  <a:schemeClr val="bg1"/>
                </a:solidFill>
              </a:rPr>
              <a:t>　西川町酒蔵見学</a:t>
            </a:r>
            <a:endParaRPr kumimoji="1" lang="ja-JP" altLang="en-US" sz="2800" b="1" dirty="0">
              <a:solidFill>
                <a:schemeClr val="bg1"/>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68" y="593101"/>
            <a:ext cx="9144000" cy="6858000"/>
          </a:xfrm>
          <a:prstGeom prst="rect">
            <a:avLst/>
          </a:prstGeom>
        </p:spPr>
      </p:pic>
      <p:sp>
        <p:nvSpPr>
          <p:cNvPr id="6" name="テキスト ボックス 5"/>
          <p:cNvSpPr txBox="1"/>
          <p:nvPr/>
        </p:nvSpPr>
        <p:spPr>
          <a:xfrm>
            <a:off x="9735947" y="331491"/>
            <a:ext cx="1723549" cy="6084057"/>
          </a:xfrm>
          <a:prstGeom prst="rect">
            <a:avLst/>
          </a:prstGeom>
          <a:noFill/>
        </p:spPr>
        <p:txBody>
          <a:bodyPr vert="eaVert" wrap="square" rtlCol="0">
            <a:spAutoFit/>
          </a:bodyPr>
          <a:lstStyle/>
          <a:p>
            <a:r>
              <a:rPr kumimoji="1" lang="ja-JP" altLang="en-US" sz="2000" b="1" dirty="0" smtClean="0">
                <a:solidFill>
                  <a:schemeClr val="bg1"/>
                </a:solidFill>
              </a:rPr>
              <a:t>正朗君の企画で冬の酒蔵見学をすることになった。</a:t>
            </a:r>
          </a:p>
          <a:p>
            <a:r>
              <a:rPr lang="ja-JP" altLang="en-US" sz="2000" b="1" dirty="0">
                <a:solidFill>
                  <a:schemeClr val="bg1"/>
                </a:solidFill>
              </a:rPr>
              <a:t>会場</a:t>
            </a:r>
            <a:r>
              <a:rPr lang="ja-JP" altLang="en-US" sz="2000" b="1" dirty="0" smtClean="0">
                <a:solidFill>
                  <a:schemeClr val="bg1"/>
                </a:solidFill>
              </a:rPr>
              <a:t>は正朗君の奥様の実家「設楽酒造」に設定、日本酒の仕込みから見させていただき日本酒の理解を深める狙いだが実際は原酒を飲めるということで参加した会員が多かった。</a:t>
            </a:r>
            <a:endParaRPr kumimoji="1" lang="ja-JP" altLang="en-US" sz="2000" b="1" dirty="0">
              <a:solidFill>
                <a:schemeClr val="bg1"/>
              </a:solidFill>
            </a:endParaRPr>
          </a:p>
        </p:txBody>
      </p:sp>
    </p:spTree>
    <p:extLst>
      <p:ext uri="{BB962C8B-B14F-4D97-AF65-F5344CB8AC3E}">
        <p14:creationId xmlns:p14="http://schemas.microsoft.com/office/powerpoint/2010/main" val="2269380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8748" y="5680702"/>
            <a:ext cx="11280480" cy="1507067"/>
          </a:xfrm>
        </p:spPr>
        <p:txBody>
          <a:bodyPr/>
          <a:lstStyle/>
          <a:p>
            <a:r>
              <a:rPr kumimoji="1" lang="ja-JP" altLang="en-US" dirty="0" smtClean="0"/>
              <a:t>とても寒い時期だったが正朗君の熱意は熱かった</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7950631" cy="5962974"/>
          </a:xfrm>
        </p:spPr>
      </p:pic>
    </p:spTree>
    <p:extLst>
      <p:ext uri="{BB962C8B-B14F-4D97-AF65-F5344CB8AC3E}">
        <p14:creationId xmlns:p14="http://schemas.microsoft.com/office/powerpoint/2010/main" val="2807287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3" name="テキスト ボックス 2"/>
          <p:cNvSpPr txBox="1"/>
          <p:nvPr/>
        </p:nvSpPr>
        <p:spPr>
          <a:xfrm>
            <a:off x="9935170" y="171450"/>
            <a:ext cx="923330" cy="6515100"/>
          </a:xfrm>
          <a:prstGeom prst="rect">
            <a:avLst/>
          </a:prstGeom>
          <a:noFill/>
        </p:spPr>
        <p:txBody>
          <a:bodyPr vert="eaVert" wrap="square" rtlCol="0">
            <a:spAutoFit/>
          </a:bodyPr>
          <a:lstStyle/>
          <a:p>
            <a:r>
              <a:rPr kumimoji="1" lang="ja-JP" altLang="en-US" sz="2400" b="1" dirty="0" smtClean="0">
                <a:solidFill>
                  <a:schemeClr val="bg1"/>
                </a:solidFill>
              </a:rPr>
              <a:t>設楽酒造の清潔な近代的な工場に会員一同感心するばかりだった</a:t>
            </a:r>
            <a:r>
              <a:rPr kumimoji="1" lang="ja-JP" altLang="en-US" dirty="0" smtClean="0"/>
              <a:t>。</a:t>
            </a:r>
            <a:endParaRPr kumimoji="1" lang="ja-JP" altLang="en-US" dirty="0"/>
          </a:p>
        </p:txBody>
      </p:sp>
    </p:spTree>
    <p:extLst>
      <p:ext uri="{BB962C8B-B14F-4D97-AF65-F5344CB8AC3E}">
        <p14:creationId xmlns:p14="http://schemas.microsoft.com/office/powerpoint/2010/main" val="3966441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r>
            <a:br>
              <a:rPr kumimoji="1" lang="ja-JP" altLang="en-US" dirty="0" smtClean="0"/>
            </a:b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18612" cy="6913960"/>
          </a:xfrm>
        </p:spPr>
      </p:pic>
      <p:sp>
        <p:nvSpPr>
          <p:cNvPr id="3" name="テキスト ボックス 2"/>
          <p:cNvSpPr txBox="1"/>
          <p:nvPr/>
        </p:nvSpPr>
        <p:spPr>
          <a:xfrm>
            <a:off x="9293325" y="294680"/>
            <a:ext cx="1292662" cy="6324600"/>
          </a:xfrm>
          <a:prstGeom prst="rect">
            <a:avLst/>
          </a:prstGeom>
          <a:noFill/>
        </p:spPr>
        <p:txBody>
          <a:bodyPr vert="eaVert" wrap="square" rtlCol="0">
            <a:spAutoFit/>
          </a:bodyPr>
          <a:lstStyle/>
          <a:p>
            <a:r>
              <a:rPr kumimoji="1" lang="ja-JP" altLang="en-US" sz="2400" b="1" dirty="0" smtClean="0">
                <a:solidFill>
                  <a:schemeClr val="bg1">
                    <a:lumMod val="95000"/>
                    <a:lumOff val="5000"/>
                  </a:schemeClr>
                </a:solidFill>
              </a:rPr>
              <a:t>滅多に飲めない日本酒の原酒を飲めて参加者は大満足。その意味での</a:t>
            </a:r>
            <a:r>
              <a:rPr lang="ja-JP" altLang="en-US" sz="2400" b="1" dirty="0" smtClean="0">
                <a:solidFill>
                  <a:schemeClr val="bg1">
                    <a:lumMod val="95000"/>
                    <a:lumOff val="5000"/>
                  </a:schemeClr>
                </a:solidFill>
              </a:rPr>
              <a:t>正朗君への感謝は大きかった</a:t>
            </a:r>
            <a:endParaRPr kumimoji="1" lang="ja-JP" altLang="en-US" sz="2400" b="1" dirty="0">
              <a:solidFill>
                <a:schemeClr val="bg1">
                  <a:lumMod val="95000"/>
                  <a:lumOff val="5000"/>
                </a:schemeClr>
              </a:solidFill>
            </a:endParaRPr>
          </a:p>
        </p:txBody>
      </p:sp>
    </p:spTree>
    <p:extLst>
      <p:ext uri="{BB962C8B-B14F-4D97-AF65-F5344CB8AC3E}">
        <p14:creationId xmlns:p14="http://schemas.microsoft.com/office/powerpoint/2010/main" val="3897532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9144001" cy="6858001"/>
          </a:xfrm>
        </p:spPr>
      </p:pic>
      <p:sp>
        <p:nvSpPr>
          <p:cNvPr id="4" name="テキスト ボックス 3"/>
          <p:cNvSpPr txBox="1"/>
          <p:nvPr/>
        </p:nvSpPr>
        <p:spPr>
          <a:xfrm>
            <a:off x="9729905" y="350648"/>
            <a:ext cx="923330" cy="6385301"/>
          </a:xfrm>
          <a:prstGeom prst="rect">
            <a:avLst/>
          </a:prstGeom>
          <a:noFill/>
        </p:spPr>
        <p:txBody>
          <a:bodyPr vert="eaVert" wrap="square" rtlCol="0">
            <a:spAutoFit/>
          </a:bodyPr>
          <a:lstStyle/>
          <a:p>
            <a:r>
              <a:rPr kumimoji="1" lang="ja-JP" altLang="en-US" sz="2400" b="1" dirty="0" smtClean="0">
                <a:solidFill>
                  <a:schemeClr val="bg1"/>
                </a:solidFill>
              </a:rPr>
              <a:t>帰路に西川町水沢にある「水の館」で昼食会を開いたがその時の記念写真である。</a:t>
            </a:r>
            <a:endParaRPr kumimoji="1" lang="ja-JP" altLang="en-US" sz="2400" b="1" dirty="0">
              <a:solidFill>
                <a:schemeClr val="bg1"/>
              </a:solidFill>
            </a:endParaRPr>
          </a:p>
        </p:txBody>
      </p:sp>
    </p:spTree>
    <p:extLst>
      <p:ext uri="{BB962C8B-B14F-4D97-AF65-F5344CB8AC3E}">
        <p14:creationId xmlns:p14="http://schemas.microsoft.com/office/powerpoint/2010/main" val="3618584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36133"/>
            <a:ext cx="11009376" cy="7941734"/>
          </a:xfrm>
        </p:spPr>
      </p:pic>
      <p:sp>
        <p:nvSpPr>
          <p:cNvPr id="5" name="テキスト ボックス 4"/>
          <p:cNvSpPr txBox="1"/>
          <p:nvPr/>
        </p:nvSpPr>
        <p:spPr>
          <a:xfrm>
            <a:off x="11432709" y="820579"/>
            <a:ext cx="615553" cy="5634682"/>
          </a:xfrm>
          <a:prstGeom prst="rect">
            <a:avLst/>
          </a:prstGeom>
          <a:noFill/>
        </p:spPr>
        <p:txBody>
          <a:bodyPr vert="eaVert" wrap="square" rtlCol="0">
            <a:spAutoFit/>
          </a:bodyPr>
          <a:lstStyle/>
          <a:p>
            <a:r>
              <a:rPr lang="ja-JP" altLang="en-US" sz="2800" dirty="0" smtClean="0">
                <a:solidFill>
                  <a:srgbClr val="2A07BD"/>
                </a:solidFill>
              </a:rPr>
              <a:t>卒業記念写真</a:t>
            </a:r>
            <a:r>
              <a:rPr lang="ja-JP" altLang="en-US" dirty="0" smtClean="0"/>
              <a:t>　</a:t>
            </a:r>
            <a:r>
              <a:rPr lang="ja-JP" altLang="en-US" b="1" dirty="0" smtClean="0">
                <a:solidFill>
                  <a:schemeClr val="bg1"/>
                </a:solidFill>
              </a:rPr>
              <a:t>昭和三十五年三月</a:t>
            </a:r>
            <a:endParaRPr kumimoji="1" lang="ja-JP" altLang="en-US" b="1" dirty="0">
              <a:solidFill>
                <a:schemeClr val="bg1"/>
              </a:solidFill>
            </a:endParaRPr>
          </a:p>
        </p:txBody>
      </p:sp>
      <p:cxnSp>
        <p:nvCxnSpPr>
          <p:cNvPr id="7" name="直線矢印コネクタ 6"/>
          <p:cNvCxnSpPr/>
          <p:nvPr/>
        </p:nvCxnSpPr>
        <p:spPr>
          <a:xfrm flipH="1">
            <a:off x="6504432" y="609600"/>
            <a:ext cx="251968" cy="478526"/>
          </a:xfrm>
          <a:prstGeom prst="straightConnector1">
            <a:avLst/>
          </a:prstGeom>
          <a:ln w="28575">
            <a:solidFill>
              <a:srgbClr val="FFFF00">
                <a:alpha val="94000"/>
              </a:srgb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4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852" y="-1"/>
            <a:ext cx="9546955" cy="7160217"/>
          </a:xfrm>
        </p:spPr>
      </p:pic>
      <p:sp>
        <p:nvSpPr>
          <p:cNvPr id="3" name="テキスト ボックス 2"/>
          <p:cNvSpPr txBox="1"/>
          <p:nvPr/>
        </p:nvSpPr>
        <p:spPr>
          <a:xfrm>
            <a:off x="9972068" y="255722"/>
            <a:ext cx="1661993" cy="6509288"/>
          </a:xfrm>
          <a:prstGeom prst="rect">
            <a:avLst/>
          </a:prstGeom>
          <a:noFill/>
        </p:spPr>
        <p:txBody>
          <a:bodyPr vert="eaVert" wrap="square" rtlCol="0">
            <a:spAutoFit/>
          </a:bodyPr>
          <a:lstStyle/>
          <a:p>
            <a:r>
              <a:rPr kumimoji="1" lang="ja-JP" altLang="en-US" dirty="0" smtClean="0"/>
              <a:t>　</a:t>
            </a:r>
            <a:r>
              <a:rPr kumimoji="1" lang="ja-JP" altLang="en-US" sz="2400" b="1" dirty="0" smtClean="0">
                <a:solidFill>
                  <a:schemeClr val="bg1"/>
                </a:solidFill>
              </a:rPr>
              <a:t>正朗君から挨拶があった。全員楽しく満足した会であったので大変なごやかな雰囲気で締めくくられた。正朗君の企画力には本当に驚くものがあると強く感じた</a:t>
            </a:r>
            <a:endParaRPr kumimoji="1" lang="ja-JP" altLang="en-US" sz="2400" b="1" dirty="0">
              <a:solidFill>
                <a:schemeClr val="bg1"/>
              </a:solidFill>
            </a:endParaRPr>
          </a:p>
        </p:txBody>
      </p:sp>
    </p:spTree>
    <p:extLst>
      <p:ext uri="{BB962C8B-B14F-4D97-AF65-F5344CB8AC3E}">
        <p14:creationId xmlns:p14="http://schemas.microsoft.com/office/powerpoint/2010/main" val="3944793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2" y="1177448"/>
            <a:ext cx="8534400" cy="4816952"/>
          </a:xfrm>
        </p:spPr>
        <p:txBody>
          <a:bodyPr/>
          <a:lstStyle/>
          <a:p>
            <a:endParaRPr kumimoji="1" lang="ja-JP" altLang="en-US" dirty="0"/>
          </a:p>
        </p:txBody>
      </p:sp>
      <p:sp>
        <p:nvSpPr>
          <p:cNvPr id="3" name="コンテンツ プレースホルダー 2"/>
          <p:cNvSpPr>
            <a:spLocks noGrp="1"/>
          </p:cNvSpPr>
          <p:nvPr>
            <p:ph idx="1"/>
          </p:nvPr>
        </p:nvSpPr>
        <p:spPr>
          <a:xfrm>
            <a:off x="684212" y="685800"/>
            <a:ext cx="8534400" cy="654485"/>
          </a:xfrm>
        </p:spPr>
        <p:txBody>
          <a:bodyPr>
            <a:normAutofit/>
          </a:bodyPr>
          <a:lstStyle/>
          <a:p>
            <a:r>
              <a:rPr kumimoji="1" lang="ja-JP" altLang="en-US" sz="2800" b="1" dirty="0" smtClean="0">
                <a:solidFill>
                  <a:srgbClr val="2A07BD"/>
                </a:solidFill>
              </a:rPr>
              <a:t>平成</a:t>
            </a:r>
            <a:r>
              <a:rPr kumimoji="1" lang="en-US" altLang="ja-JP" sz="2800" b="1" dirty="0" smtClean="0">
                <a:solidFill>
                  <a:srgbClr val="2A07BD"/>
                </a:solidFill>
              </a:rPr>
              <a:t>22</a:t>
            </a:r>
            <a:r>
              <a:rPr kumimoji="1" lang="ja-JP" altLang="en-US" sz="2800" b="1" dirty="0" smtClean="0">
                <a:solidFill>
                  <a:srgbClr val="2A07BD"/>
                </a:solidFill>
              </a:rPr>
              <a:t>年　山形東涛会長谷堂城・畑谷城巡り</a:t>
            </a:r>
            <a:endParaRPr kumimoji="1" lang="ja-JP" altLang="en-US" sz="2800" b="1" dirty="0">
              <a:solidFill>
                <a:srgbClr val="2A07BD"/>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1177447"/>
            <a:ext cx="7695700" cy="5520047"/>
          </a:xfrm>
          <a:prstGeom prst="rect">
            <a:avLst/>
          </a:prstGeom>
        </p:spPr>
      </p:pic>
      <p:sp>
        <p:nvSpPr>
          <p:cNvPr id="5" name="テキスト ボックス 4"/>
          <p:cNvSpPr txBox="1"/>
          <p:nvPr/>
        </p:nvSpPr>
        <p:spPr>
          <a:xfrm>
            <a:off x="9661874" y="413359"/>
            <a:ext cx="1849545" cy="5837129"/>
          </a:xfrm>
          <a:prstGeom prst="rect">
            <a:avLst/>
          </a:prstGeom>
          <a:noFill/>
        </p:spPr>
        <p:txBody>
          <a:bodyPr vert="eaVert" wrap="square" rtlCol="0">
            <a:spAutoFit/>
          </a:bodyPr>
          <a:lstStyle/>
          <a:p>
            <a:r>
              <a:rPr kumimoji="1" lang="ja-JP" altLang="en-US" b="1" dirty="0" smtClean="0">
                <a:solidFill>
                  <a:schemeClr val="accent6"/>
                </a:solidFill>
              </a:rPr>
              <a:t>平成</a:t>
            </a:r>
            <a:r>
              <a:rPr kumimoji="1" lang="en-US" altLang="ja-JP" b="1" dirty="0" smtClean="0">
                <a:solidFill>
                  <a:schemeClr val="accent6"/>
                </a:solidFill>
              </a:rPr>
              <a:t>22</a:t>
            </a:r>
            <a:r>
              <a:rPr kumimoji="1" lang="ja-JP" altLang="en-US" b="1" dirty="0" smtClean="0">
                <a:solidFill>
                  <a:schemeClr val="accent6"/>
                </a:solidFill>
              </a:rPr>
              <a:t>年</a:t>
            </a:r>
            <a:r>
              <a:rPr kumimoji="1" lang="en-US" altLang="ja-JP" b="1" dirty="0" smtClean="0">
                <a:solidFill>
                  <a:schemeClr val="accent6"/>
                </a:solidFill>
              </a:rPr>
              <a:t>5</a:t>
            </a:r>
            <a:r>
              <a:rPr kumimoji="1" lang="ja-JP" altLang="en-US" b="1" dirty="0" smtClean="0">
                <a:solidFill>
                  <a:schemeClr val="accent6"/>
                </a:solidFill>
              </a:rPr>
              <a:t>月</a:t>
            </a:r>
            <a:r>
              <a:rPr kumimoji="1" lang="en-US" altLang="ja-JP" b="1" dirty="0" smtClean="0">
                <a:solidFill>
                  <a:schemeClr val="accent6"/>
                </a:solidFill>
              </a:rPr>
              <a:t>22</a:t>
            </a:r>
            <a:r>
              <a:rPr kumimoji="1" lang="ja-JP" altLang="en-US" b="1" dirty="0" smtClean="0">
                <a:solidFill>
                  <a:schemeClr val="accent6"/>
                </a:solidFill>
              </a:rPr>
              <a:t>日</a:t>
            </a:r>
            <a:r>
              <a:rPr kumimoji="1" lang="ja-JP" altLang="en-US" b="1" dirty="0" smtClean="0">
                <a:solidFill>
                  <a:schemeClr val="bg1"/>
                </a:solidFill>
              </a:rPr>
              <a:t>　長谷堂に集合し長谷堂城に登り</a:t>
            </a:r>
            <a:r>
              <a:rPr kumimoji="1" lang="ja-JP" altLang="en-US" dirty="0" smtClean="0">
                <a:solidFill>
                  <a:schemeClr val="bg1"/>
                </a:solidFill>
              </a:rPr>
              <a:t>、</a:t>
            </a:r>
            <a:r>
              <a:rPr kumimoji="1" lang="ja-JP" altLang="en-US" b="1" dirty="0" smtClean="0">
                <a:solidFill>
                  <a:schemeClr val="bg1"/>
                </a:solidFill>
              </a:rPr>
              <a:t>次に畑谷城に登るコースで歴史探訪のハイキングをしました。この企画は鈴木正朗君が大変乗り気でみんなに声かけなどをしてくれ参加者を募ることにも率先して努力してくれました</a:t>
            </a:r>
            <a:r>
              <a:rPr kumimoji="1" lang="ja-JP" altLang="en-US" dirty="0" smtClean="0">
                <a:solidFill>
                  <a:schemeClr val="bg1"/>
                </a:solidFill>
              </a:rPr>
              <a:t>。</a:t>
            </a:r>
            <a:r>
              <a:rPr kumimoji="1" lang="ja-JP" altLang="en-US" b="1" dirty="0" smtClean="0">
                <a:solidFill>
                  <a:schemeClr val="bg1"/>
                </a:solidFill>
              </a:rPr>
              <a:t>彼はこういう企画が大好きでした。</a:t>
            </a:r>
          </a:p>
          <a:p>
            <a:r>
              <a:rPr lang="ja-JP" altLang="en-US" b="1" dirty="0" smtClean="0">
                <a:solidFill>
                  <a:schemeClr val="bg1"/>
                </a:solidFill>
              </a:rPr>
              <a:t>この他にもいろいろやりたいことを持っていました。</a:t>
            </a:r>
            <a:endParaRPr kumimoji="1" lang="ja-JP" altLang="en-US" b="1" dirty="0">
              <a:solidFill>
                <a:schemeClr val="bg1"/>
              </a:solidFill>
            </a:endParaRPr>
          </a:p>
        </p:txBody>
      </p:sp>
    </p:spTree>
    <p:extLst>
      <p:ext uri="{BB962C8B-B14F-4D97-AF65-F5344CB8AC3E}">
        <p14:creationId xmlns:p14="http://schemas.microsoft.com/office/powerpoint/2010/main" val="3670007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10474791" cy="7031421"/>
          </a:xfrm>
        </p:spPr>
      </p:pic>
      <p:sp>
        <p:nvSpPr>
          <p:cNvPr id="5" name="テキスト ボックス 4"/>
          <p:cNvSpPr txBox="1"/>
          <p:nvPr/>
        </p:nvSpPr>
        <p:spPr>
          <a:xfrm>
            <a:off x="10894873" y="126124"/>
            <a:ext cx="1107996" cy="6621517"/>
          </a:xfrm>
          <a:prstGeom prst="rect">
            <a:avLst/>
          </a:prstGeom>
          <a:noFill/>
        </p:spPr>
        <p:txBody>
          <a:bodyPr vert="eaVert" wrap="square" rtlCol="0">
            <a:spAutoFit/>
          </a:bodyPr>
          <a:lstStyle/>
          <a:p>
            <a:r>
              <a:rPr kumimoji="1" lang="ja-JP" altLang="en-US" sz="2000" b="1" dirty="0" smtClean="0">
                <a:solidFill>
                  <a:srgbClr val="C00000"/>
                </a:solidFill>
              </a:rPr>
              <a:t>山形東涛会では初めての地域の歴史探訪会だったが好評であった。このような企画が成功したのも彼の後押しがあったればこそであった。</a:t>
            </a:r>
            <a:endParaRPr kumimoji="1" lang="ja-JP" altLang="en-US" sz="2000" b="1" dirty="0">
              <a:solidFill>
                <a:srgbClr val="C00000"/>
              </a:solidFill>
            </a:endParaRPr>
          </a:p>
        </p:txBody>
      </p:sp>
    </p:spTree>
    <p:extLst>
      <p:ext uri="{BB962C8B-B14F-4D97-AF65-F5344CB8AC3E}">
        <p14:creationId xmlns:p14="http://schemas.microsoft.com/office/powerpoint/2010/main" val="1298093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2" y="5918200"/>
            <a:ext cx="11340774" cy="657963"/>
          </a:xfrm>
        </p:spPr>
        <p:txBody>
          <a:bodyPr/>
          <a:lstStyle/>
          <a:p>
            <a:r>
              <a:rPr kumimoji="1" lang="ja-JP" altLang="en-US" dirty="0" smtClean="0"/>
              <a:t>全員での記念写真です。正朗君は大変元気でした</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219090" cy="5895468"/>
          </a:xfrm>
        </p:spPr>
      </p:pic>
      <p:sp>
        <p:nvSpPr>
          <p:cNvPr id="3" name="テキスト ボックス 2"/>
          <p:cNvSpPr txBox="1"/>
          <p:nvPr/>
        </p:nvSpPr>
        <p:spPr>
          <a:xfrm>
            <a:off x="8525234" y="427932"/>
            <a:ext cx="1723549" cy="5087155"/>
          </a:xfrm>
          <a:prstGeom prst="rect">
            <a:avLst/>
          </a:prstGeom>
          <a:noFill/>
        </p:spPr>
        <p:txBody>
          <a:bodyPr vert="eaVert" wrap="square" rtlCol="0">
            <a:spAutoFit/>
          </a:bodyPr>
          <a:lstStyle/>
          <a:p>
            <a:r>
              <a:rPr kumimoji="1" lang="ja-JP" altLang="en-US" sz="2000" b="1" dirty="0" smtClean="0">
                <a:solidFill>
                  <a:schemeClr val="accent2">
                    <a:lumMod val="75000"/>
                  </a:schemeClr>
                </a:solidFill>
              </a:rPr>
              <a:t>長谷堂城を遠藤君が、畑谷城を近藤がそれぞれ担当しました。正朗君の根回しでこの企画が実現しました。正朗君はこのような企画の掘り起こしと人間の活用が上手でした。まったく人生のプロモータでした。</a:t>
            </a:r>
            <a:endParaRPr kumimoji="1" lang="ja-JP" altLang="en-US" sz="2000" b="1" dirty="0">
              <a:solidFill>
                <a:schemeClr val="accent2">
                  <a:lumMod val="75000"/>
                </a:schemeClr>
              </a:solidFill>
            </a:endParaRPr>
          </a:p>
        </p:txBody>
      </p:sp>
    </p:spTree>
    <p:extLst>
      <p:ext uri="{BB962C8B-B14F-4D97-AF65-F5344CB8AC3E}">
        <p14:creationId xmlns:p14="http://schemas.microsoft.com/office/powerpoint/2010/main" val="2720127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6" name="テキスト ボックス 5"/>
          <p:cNvSpPr txBox="1"/>
          <p:nvPr/>
        </p:nvSpPr>
        <p:spPr>
          <a:xfrm>
            <a:off x="9441120" y="203200"/>
            <a:ext cx="2369880" cy="6451600"/>
          </a:xfrm>
          <a:prstGeom prst="rect">
            <a:avLst/>
          </a:prstGeom>
          <a:noFill/>
        </p:spPr>
        <p:txBody>
          <a:bodyPr vert="eaVert" wrap="square" rtlCol="0">
            <a:spAutoFit/>
          </a:bodyPr>
          <a:lstStyle/>
          <a:p>
            <a:r>
              <a:rPr kumimoji="1" lang="ja-JP" altLang="en-US" sz="2400" b="1" dirty="0" smtClean="0">
                <a:solidFill>
                  <a:schemeClr val="accent2">
                    <a:lumMod val="75000"/>
                  </a:schemeClr>
                </a:solidFill>
              </a:rPr>
              <a:t>平成二十二年十一月十五日、十六日</a:t>
            </a:r>
          </a:p>
          <a:p>
            <a:r>
              <a:rPr lang="ja-JP" altLang="en-US" sz="2000" b="1" dirty="0" smtClean="0">
                <a:solidFill>
                  <a:schemeClr val="bg1"/>
                </a:solidFill>
              </a:rPr>
              <a:t>東涛会五十年を語る集い</a:t>
            </a:r>
            <a:r>
              <a:rPr lang="en-US" altLang="ja-JP" sz="2000" b="1" dirty="0" smtClean="0">
                <a:solidFill>
                  <a:schemeClr val="bg1"/>
                </a:solidFill>
              </a:rPr>
              <a:t>(</a:t>
            </a:r>
            <a:r>
              <a:rPr lang="ja-JP" altLang="en-US" sz="2000" b="1" dirty="0" smtClean="0">
                <a:solidFill>
                  <a:schemeClr val="bg1"/>
                </a:solidFill>
              </a:rPr>
              <a:t>古希の会</a:t>
            </a:r>
            <a:r>
              <a:rPr lang="en-US" altLang="ja-JP" sz="2000" b="1" dirty="0" smtClean="0">
                <a:solidFill>
                  <a:schemeClr val="bg1"/>
                </a:solidFill>
              </a:rPr>
              <a:t>)</a:t>
            </a:r>
            <a:r>
              <a:rPr lang="ja-JP" altLang="en-US" sz="2000" b="1" dirty="0" smtClean="0">
                <a:solidFill>
                  <a:schemeClr val="bg1"/>
                </a:solidFill>
              </a:rPr>
              <a:t>実施</a:t>
            </a:r>
          </a:p>
          <a:p>
            <a:r>
              <a:rPr kumimoji="1" lang="ja-JP" altLang="en-US" sz="2000" b="1" dirty="0" smtClean="0">
                <a:solidFill>
                  <a:schemeClr val="bg1"/>
                </a:solidFill>
              </a:rPr>
              <a:t>これも正朗君主導で準備が進んだ。会は静岡市の伊豆大仁温泉を会場に盛大に開催された。</a:t>
            </a:r>
          </a:p>
          <a:p>
            <a:endParaRPr kumimoji="1" lang="ja-JP" altLang="en-US" dirty="0" smtClean="0"/>
          </a:p>
          <a:p>
            <a:r>
              <a:rPr lang="ja-JP" altLang="en-US" sz="2000" b="1" dirty="0" smtClean="0">
                <a:solidFill>
                  <a:srgbClr val="2A07BD"/>
                </a:solidFill>
              </a:rPr>
              <a:t>この写真は静岡に向かうバスの中で全工程について説明する姿だ。本当に彼の気配りはすごかった。</a:t>
            </a:r>
            <a:endParaRPr kumimoji="1" lang="ja-JP" altLang="en-US" sz="2000" b="1" dirty="0">
              <a:solidFill>
                <a:srgbClr val="2A07BD"/>
              </a:solidFill>
            </a:endParaRPr>
          </a:p>
        </p:txBody>
      </p:sp>
    </p:spTree>
    <p:extLst>
      <p:ext uri="{BB962C8B-B14F-4D97-AF65-F5344CB8AC3E}">
        <p14:creationId xmlns:p14="http://schemas.microsoft.com/office/powerpoint/2010/main" val="3407413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6" name="テキスト ボックス 5"/>
          <p:cNvSpPr txBox="1"/>
          <p:nvPr/>
        </p:nvSpPr>
        <p:spPr>
          <a:xfrm>
            <a:off x="9715381" y="127000"/>
            <a:ext cx="800219" cy="6604000"/>
          </a:xfrm>
          <a:prstGeom prst="rect">
            <a:avLst/>
          </a:prstGeom>
          <a:noFill/>
        </p:spPr>
        <p:txBody>
          <a:bodyPr vert="eaVert" wrap="square" rtlCol="0">
            <a:spAutoFit/>
          </a:bodyPr>
          <a:lstStyle/>
          <a:p>
            <a:r>
              <a:rPr kumimoji="1" lang="ja-JP" altLang="en-US" sz="2000" b="1" dirty="0" smtClean="0">
                <a:solidFill>
                  <a:schemeClr val="bg1">
                    <a:lumMod val="95000"/>
                    <a:lumOff val="5000"/>
                  </a:schemeClr>
                </a:solidFill>
              </a:rPr>
              <a:t>懇親会場の光景であるがこれから全員での集合写真撮影のための席にむかうところである。</a:t>
            </a:r>
            <a:endParaRPr kumimoji="1" lang="ja-JP" altLang="en-US" sz="2000" b="1" dirty="0">
              <a:solidFill>
                <a:schemeClr val="bg1">
                  <a:lumMod val="95000"/>
                  <a:lumOff val="5000"/>
                </a:schemeClr>
              </a:solidFill>
            </a:endParaRPr>
          </a:p>
        </p:txBody>
      </p:sp>
    </p:spTree>
    <p:extLst>
      <p:ext uri="{BB962C8B-B14F-4D97-AF65-F5344CB8AC3E}">
        <p14:creationId xmlns:p14="http://schemas.microsoft.com/office/powerpoint/2010/main" val="1075745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07500" cy="6905626"/>
          </a:xfrm>
        </p:spPr>
      </p:pic>
      <p:sp>
        <p:nvSpPr>
          <p:cNvPr id="6" name="テキスト ボックス 5"/>
          <p:cNvSpPr txBox="1"/>
          <p:nvPr/>
        </p:nvSpPr>
        <p:spPr>
          <a:xfrm>
            <a:off x="9207500" y="101600"/>
            <a:ext cx="1661993" cy="6756400"/>
          </a:xfrm>
          <a:prstGeom prst="rect">
            <a:avLst/>
          </a:prstGeom>
          <a:noFill/>
        </p:spPr>
        <p:txBody>
          <a:bodyPr vert="eaVert" wrap="square" rtlCol="0">
            <a:spAutoFit/>
          </a:bodyPr>
          <a:lstStyle/>
          <a:p>
            <a:r>
              <a:rPr kumimoji="1" lang="ja-JP" altLang="en-US" sz="2400" b="1" dirty="0" smtClean="0">
                <a:solidFill>
                  <a:srgbClr val="2A07BD"/>
                </a:solidFill>
              </a:rPr>
              <a:t>参加者全員での集合写真。</a:t>
            </a:r>
          </a:p>
          <a:p>
            <a:r>
              <a:rPr lang="ja-JP" altLang="en-US" sz="2400" b="1" dirty="0">
                <a:solidFill>
                  <a:srgbClr val="2A07BD"/>
                </a:solidFill>
              </a:rPr>
              <a:t>想い出</a:t>
            </a:r>
            <a:r>
              <a:rPr lang="ja-JP" altLang="en-US" sz="2400" b="1" dirty="0" smtClean="0">
                <a:solidFill>
                  <a:srgbClr val="2A07BD"/>
                </a:solidFill>
              </a:rPr>
              <a:t>は強く一人一人に残りました。各自の大きな財産になったと思います。</a:t>
            </a:r>
          </a:p>
          <a:p>
            <a:endParaRPr kumimoji="1" lang="ja-JP" altLang="en-US" sz="2400" b="1" dirty="0">
              <a:solidFill>
                <a:srgbClr val="2A07BD"/>
              </a:solidFill>
            </a:endParaRPr>
          </a:p>
        </p:txBody>
      </p:sp>
    </p:spTree>
    <p:extLst>
      <p:ext uri="{BB962C8B-B14F-4D97-AF65-F5344CB8AC3E}">
        <p14:creationId xmlns:p14="http://schemas.microsoft.com/office/powerpoint/2010/main" val="1594325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6" name="テキスト ボックス 5"/>
          <p:cNvSpPr txBox="1"/>
          <p:nvPr/>
        </p:nvSpPr>
        <p:spPr>
          <a:xfrm>
            <a:off x="9553138" y="228600"/>
            <a:ext cx="1292662" cy="6400800"/>
          </a:xfrm>
          <a:prstGeom prst="rect">
            <a:avLst/>
          </a:prstGeom>
          <a:noFill/>
        </p:spPr>
        <p:txBody>
          <a:bodyPr vert="eaVert" wrap="square" rtlCol="0">
            <a:spAutoFit/>
          </a:bodyPr>
          <a:lstStyle/>
          <a:p>
            <a:r>
              <a:rPr kumimoji="1" lang="ja-JP" altLang="en-US" sz="2400" b="1" dirty="0" smtClean="0">
                <a:solidFill>
                  <a:srgbClr val="C00000"/>
                </a:solidFill>
              </a:rPr>
              <a:t>会は正朗君と高坂君の司会で進んだ。</a:t>
            </a:r>
          </a:p>
          <a:p>
            <a:r>
              <a:rPr lang="ja-JP" altLang="en-US" sz="2400" b="1" dirty="0" smtClean="0">
                <a:solidFill>
                  <a:srgbClr val="C00000"/>
                </a:solidFill>
              </a:rPr>
              <a:t>とにかく彼にまかせておけば大丈夫という強い信頼感が彼にはあった。</a:t>
            </a:r>
            <a:endParaRPr kumimoji="1" lang="ja-JP" altLang="en-US" sz="2400" b="1" dirty="0">
              <a:solidFill>
                <a:srgbClr val="C00000"/>
              </a:solidFill>
            </a:endParaRPr>
          </a:p>
        </p:txBody>
      </p:sp>
    </p:spTree>
    <p:extLst>
      <p:ext uri="{BB962C8B-B14F-4D97-AF65-F5344CB8AC3E}">
        <p14:creationId xmlns:p14="http://schemas.microsoft.com/office/powerpoint/2010/main" val="3943733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431865" cy="7073900"/>
          </a:xfrm>
        </p:spPr>
      </p:pic>
      <p:sp>
        <p:nvSpPr>
          <p:cNvPr id="6" name="テキスト ボックス 5"/>
          <p:cNvSpPr txBox="1"/>
          <p:nvPr/>
        </p:nvSpPr>
        <p:spPr>
          <a:xfrm>
            <a:off x="9569728" y="190500"/>
            <a:ext cx="1415772" cy="6362700"/>
          </a:xfrm>
          <a:prstGeom prst="rect">
            <a:avLst/>
          </a:prstGeom>
          <a:noFill/>
        </p:spPr>
        <p:txBody>
          <a:bodyPr vert="eaVert" wrap="square" rtlCol="0">
            <a:spAutoFit/>
          </a:bodyPr>
          <a:lstStyle/>
          <a:p>
            <a:r>
              <a:rPr kumimoji="1" lang="ja-JP" altLang="en-US" sz="2000" b="1" dirty="0" smtClean="0">
                <a:solidFill>
                  <a:srgbClr val="2A07BD"/>
                </a:solidFill>
              </a:rPr>
              <a:t>滅多に行くことが出来ない戸田</a:t>
            </a:r>
            <a:r>
              <a:rPr lang="en-US" altLang="ja-JP" sz="2000" b="1" dirty="0" smtClean="0">
                <a:solidFill>
                  <a:srgbClr val="2A07BD"/>
                </a:solidFill>
              </a:rPr>
              <a:t>(</a:t>
            </a:r>
            <a:r>
              <a:rPr lang="ja-JP" altLang="en-US" sz="2000" b="1" dirty="0" smtClean="0">
                <a:solidFill>
                  <a:srgbClr val="2A07BD"/>
                </a:solidFill>
              </a:rPr>
              <a:t>へだ</a:t>
            </a:r>
            <a:r>
              <a:rPr lang="en-US" altLang="ja-JP" sz="2000" b="1" dirty="0" smtClean="0">
                <a:solidFill>
                  <a:srgbClr val="2A07BD"/>
                </a:solidFill>
              </a:rPr>
              <a:t>)</a:t>
            </a:r>
            <a:r>
              <a:rPr kumimoji="1" lang="ja-JP" altLang="en-US" sz="2000" b="1" dirty="0" smtClean="0">
                <a:solidFill>
                  <a:srgbClr val="2A07BD"/>
                </a:solidFill>
              </a:rPr>
              <a:t>の地を訪れることが出来た。</a:t>
            </a:r>
          </a:p>
          <a:p>
            <a:r>
              <a:rPr lang="ja-JP" altLang="en-US" sz="2000" b="1" dirty="0">
                <a:solidFill>
                  <a:srgbClr val="2A07BD"/>
                </a:solidFill>
              </a:rPr>
              <a:t>空</a:t>
            </a:r>
            <a:r>
              <a:rPr lang="ja-JP" altLang="en-US" sz="2000" b="1" dirty="0" smtClean="0">
                <a:solidFill>
                  <a:srgbClr val="2A07BD"/>
                </a:solidFill>
              </a:rPr>
              <a:t>は快晴の青空、潮の香りを満喫しながらの記念撮影となった。</a:t>
            </a:r>
            <a:endParaRPr kumimoji="1" lang="ja-JP" altLang="en-US" sz="2000" b="1" dirty="0">
              <a:solidFill>
                <a:srgbClr val="2A07BD"/>
              </a:solidFill>
            </a:endParaRPr>
          </a:p>
        </p:txBody>
      </p:sp>
    </p:spTree>
    <p:extLst>
      <p:ext uri="{BB962C8B-B14F-4D97-AF65-F5344CB8AC3E}">
        <p14:creationId xmlns:p14="http://schemas.microsoft.com/office/powerpoint/2010/main" val="513760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349796" y="165538"/>
            <a:ext cx="1107996" cy="6526924"/>
          </a:xfrm>
          <a:prstGeom prst="rect">
            <a:avLst/>
          </a:prstGeom>
          <a:noFill/>
        </p:spPr>
        <p:txBody>
          <a:bodyPr vert="eaVert" wrap="square" rtlCol="0">
            <a:spAutoFit/>
          </a:bodyPr>
          <a:lstStyle/>
          <a:p>
            <a:r>
              <a:rPr kumimoji="1" lang="ja-JP" altLang="en-US" sz="2000" b="1" dirty="0" smtClean="0">
                <a:solidFill>
                  <a:srgbClr val="2A07BD"/>
                </a:solidFill>
              </a:rPr>
              <a:t>富士山が顔を見せてくれてあたかも浮世絵の世界に入ったごとき心境となったことを覚えています。いつまでも心に残る東涛会五十年を語る会となりました。</a:t>
            </a:r>
            <a:endParaRPr kumimoji="1" lang="ja-JP" altLang="en-US" sz="2000" b="1" dirty="0">
              <a:solidFill>
                <a:srgbClr val="2A07BD"/>
              </a:solidFill>
            </a:endParaRPr>
          </a:p>
        </p:txBody>
      </p:sp>
    </p:spTree>
    <p:extLst>
      <p:ext uri="{BB962C8B-B14F-4D97-AF65-F5344CB8AC3E}">
        <p14:creationId xmlns:p14="http://schemas.microsoft.com/office/powerpoint/2010/main" val="283190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400" y="152399"/>
            <a:ext cx="4851400" cy="7378093"/>
          </a:xfrm>
        </p:spPr>
      </p:pic>
      <p:sp>
        <p:nvSpPr>
          <p:cNvPr id="4" name="テキスト ボックス 3"/>
          <p:cNvSpPr txBox="1"/>
          <p:nvPr/>
        </p:nvSpPr>
        <p:spPr>
          <a:xfrm>
            <a:off x="5368043" y="254000"/>
            <a:ext cx="1477328" cy="6337300"/>
          </a:xfrm>
          <a:prstGeom prst="rect">
            <a:avLst/>
          </a:prstGeom>
          <a:noFill/>
        </p:spPr>
        <p:txBody>
          <a:bodyPr vert="eaVert" wrap="square" rtlCol="0">
            <a:spAutoFit/>
          </a:bodyPr>
          <a:lstStyle/>
          <a:p>
            <a:pPr eaLnBrk="0" fontAlgn="t"/>
            <a:r>
              <a:rPr kumimoji="1" lang="ja-JP" altLang="en-US" sz="2800" b="1" dirty="0" smtClean="0">
                <a:solidFill>
                  <a:schemeClr val="accent6">
                    <a:lumMod val="75000"/>
                  </a:schemeClr>
                </a:solidFill>
              </a:rPr>
              <a:t>高校最後のクラスマッチ　優勝で飾る。正朗君の部活動はバスケットボールひと筋だった</a:t>
            </a:r>
            <a:endParaRPr kumimoji="1" lang="ja-JP" altLang="en-US" sz="2800" b="1" dirty="0">
              <a:solidFill>
                <a:schemeClr val="accent6">
                  <a:lumMod val="75000"/>
                </a:schemeClr>
              </a:solidFill>
            </a:endParaRPr>
          </a:p>
        </p:txBody>
      </p:sp>
    </p:spTree>
    <p:extLst>
      <p:ext uri="{BB962C8B-B14F-4D97-AF65-F5344CB8AC3E}">
        <p14:creationId xmlns:p14="http://schemas.microsoft.com/office/powerpoint/2010/main" val="1947253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639975" y="139700"/>
            <a:ext cx="2031325" cy="6565900"/>
          </a:xfrm>
          <a:prstGeom prst="rect">
            <a:avLst/>
          </a:prstGeom>
          <a:noFill/>
        </p:spPr>
        <p:txBody>
          <a:bodyPr vert="eaVert" wrap="square" rtlCol="0">
            <a:spAutoFit/>
          </a:bodyPr>
          <a:lstStyle/>
          <a:p>
            <a:r>
              <a:rPr kumimoji="1" lang="ja-JP" altLang="en-US" sz="2000" b="1" dirty="0" smtClean="0">
                <a:solidFill>
                  <a:schemeClr val="bg1">
                    <a:lumMod val="95000"/>
                    <a:lumOff val="5000"/>
                  </a:schemeClr>
                </a:solidFill>
              </a:rPr>
              <a:t>やはり最後の締めは正朗君だ。彼のユーモアたっぷりな御礼の挨拶ですべては終了して山形勢はバスで帰路に着いた。</a:t>
            </a:r>
          </a:p>
          <a:p>
            <a:r>
              <a:rPr lang="ja-JP" altLang="en-US" sz="2000" b="1" dirty="0">
                <a:solidFill>
                  <a:schemeClr val="bg1">
                    <a:lumMod val="95000"/>
                    <a:lumOff val="5000"/>
                  </a:schemeClr>
                </a:solidFill>
              </a:rPr>
              <a:t>多</a:t>
            </a:r>
            <a:r>
              <a:rPr lang="ja-JP" altLang="en-US" sz="2000" b="1" dirty="0" smtClean="0">
                <a:solidFill>
                  <a:schemeClr val="bg1">
                    <a:lumMod val="95000"/>
                    <a:lumOff val="5000"/>
                  </a:schemeClr>
                </a:solidFill>
              </a:rPr>
              <a:t>くの想い出が出来た会となった。</a:t>
            </a:r>
          </a:p>
          <a:p>
            <a:r>
              <a:rPr kumimoji="1" lang="ja-JP" altLang="en-US" sz="2000" b="1" dirty="0" smtClean="0">
                <a:solidFill>
                  <a:schemeClr val="bg1">
                    <a:lumMod val="95000"/>
                    <a:lumOff val="5000"/>
                  </a:schemeClr>
                </a:solidFill>
              </a:rPr>
              <a:t>この会の実施も正朗君の大きな熱意があったから実現したものであった。ただただ感謝である。</a:t>
            </a:r>
            <a:endParaRPr kumimoji="1" lang="ja-JP" altLang="en-US" sz="2000" b="1" dirty="0">
              <a:solidFill>
                <a:schemeClr val="bg1">
                  <a:lumMod val="95000"/>
                  <a:lumOff val="5000"/>
                </a:schemeClr>
              </a:solidFill>
            </a:endParaRPr>
          </a:p>
        </p:txBody>
      </p:sp>
    </p:spTree>
    <p:extLst>
      <p:ext uri="{BB962C8B-B14F-4D97-AF65-F5344CB8AC3E}">
        <p14:creationId xmlns:p14="http://schemas.microsoft.com/office/powerpoint/2010/main" val="473370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241"/>
            <a:ext cx="9144000" cy="6858001"/>
          </a:xfrm>
        </p:spPr>
      </p:pic>
      <p:sp>
        <p:nvSpPr>
          <p:cNvPr id="4" name="テキスト ボックス 3"/>
          <p:cNvSpPr txBox="1"/>
          <p:nvPr/>
        </p:nvSpPr>
        <p:spPr>
          <a:xfrm>
            <a:off x="9263515" y="243840"/>
            <a:ext cx="2769989" cy="6339840"/>
          </a:xfrm>
          <a:prstGeom prst="rect">
            <a:avLst/>
          </a:prstGeom>
          <a:noFill/>
        </p:spPr>
        <p:txBody>
          <a:bodyPr vert="eaVert" wrap="square" rtlCol="0">
            <a:spAutoFit/>
          </a:bodyPr>
          <a:lstStyle/>
          <a:p>
            <a:r>
              <a:rPr kumimoji="1" lang="ja-JP" altLang="en-US" sz="2400" b="1" dirty="0" smtClean="0">
                <a:solidFill>
                  <a:srgbClr val="2A07BD"/>
                </a:solidFill>
              </a:rPr>
              <a:t>平成二十三年十月</a:t>
            </a:r>
          </a:p>
          <a:p>
            <a:r>
              <a:rPr kumimoji="1" lang="ja-JP" altLang="en-US" sz="2400" b="1" dirty="0" smtClean="0">
                <a:solidFill>
                  <a:schemeClr val="accent6">
                    <a:lumMod val="75000"/>
                  </a:schemeClr>
                </a:solidFill>
              </a:rPr>
              <a:t>山形東涛会が文化祭を行うことになった。</a:t>
            </a:r>
          </a:p>
          <a:p>
            <a:r>
              <a:rPr lang="ja-JP" altLang="en-US" sz="2400" b="1" dirty="0">
                <a:solidFill>
                  <a:schemeClr val="accent6">
                    <a:lumMod val="75000"/>
                  </a:schemeClr>
                </a:solidFill>
              </a:rPr>
              <a:t>誰</a:t>
            </a:r>
            <a:r>
              <a:rPr lang="ja-JP" altLang="en-US" sz="2400" b="1" dirty="0" smtClean="0">
                <a:solidFill>
                  <a:schemeClr val="accent6">
                    <a:lumMod val="75000"/>
                  </a:schemeClr>
                </a:solidFill>
              </a:rPr>
              <a:t>もが半信半疑の心境ながらの準備だったが正朗君は絶対成功させるんだという強い決意で全体を指揮していた。まず音楽会の会場設定は文翔館においてやるという彼の強い意志で実現した</a:t>
            </a:r>
            <a:endParaRPr kumimoji="1" lang="ja-JP" altLang="en-US" sz="2400" b="1" dirty="0">
              <a:solidFill>
                <a:schemeClr val="accent6">
                  <a:lumMod val="75000"/>
                </a:schemeClr>
              </a:solidFill>
            </a:endParaRPr>
          </a:p>
        </p:txBody>
      </p:sp>
    </p:spTree>
    <p:extLst>
      <p:ext uri="{BB962C8B-B14F-4D97-AF65-F5344CB8AC3E}">
        <p14:creationId xmlns:p14="http://schemas.microsoft.com/office/powerpoint/2010/main" val="4219038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229344" cy="6922009"/>
          </a:xfrm>
        </p:spPr>
      </p:pic>
      <p:sp>
        <p:nvSpPr>
          <p:cNvPr id="2" name="テキスト ボックス 1"/>
          <p:cNvSpPr txBox="1"/>
          <p:nvPr/>
        </p:nvSpPr>
        <p:spPr>
          <a:xfrm>
            <a:off x="10140017" y="224027"/>
            <a:ext cx="1015663" cy="6473952"/>
          </a:xfrm>
          <a:prstGeom prst="rect">
            <a:avLst/>
          </a:prstGeom>
          <a:noFill/>
        </p:spPr>
        <p:txBody>
          <a:bodyPr vert="eaVert" wrap="square" rtlCol="0">
            <a:spAutoFit/>
          </a:bodyPr>
          <a:lstStyle/>
          <a:p>
            <a:r>
              <a:rPr kumimoji="1" lang="ja-JP" altLang="en-US" b="1" dirty="0" smtClean="0">
                <a:solidFill>
                  <a:srgbClr val="2A07BD"/>
                </a:solidFill>
              </a:rPr>
              <a:t>会場の雰囲気は最高であるため演奏者たちも真剣にならざるを得なかった。お客さんも予想以上に集まってくれ期待と緊張感が会場に張りつめていたのを覚えている</a:t>
            </a:r>
            <a:endParaRPr kumimoji="1" lang="ja-JP" altLang="en-US" b="1" dirty="0">
              <a:solidFill>
                <a:srgbClr val="2A07BD"/>
              </a:solidFill>
            </a:endParaRPr>
          </a:p>
        </p:txBody>
      </p:sp>
    </p:spTree>
    <p:extLst>
      <p:ext uri="{BB962C8B-B14F-4D97-AF65-F5344CB8AC3E}">
        <p14:creationId xmlns:p14="http://schemas.microsoft.com/office/powerpoint/2010/main" val="3745788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2" name="テキスト ボックス 1"/>
          <p:cNvSpPr txBox="1"/>
          <p:nvPr/>
        </p:nvSpPr>
        <p:spPr>
          <a:xfrm>
            <a:off x="10236803" y="195072"/>
            <a:ext cx="1723549" cy="6449568"/>
          </a:xfrm>
          <a:prstGeom prst="rect">
            <a:avLst/>
          </a:prstGeom>
          <a:noFill/>
        </p:spPr>
        <p:txBody>
          <a:bodyPr vert="eaVert" wrap="square" rtlCol="0">
            <a:spAutoFit/>
          </a:bodyPr>
          <a:lstStyle/>
          <a:p>
            <a:r>
              <a:rPr kumimoji="1" lang="ja-JP" altLang="en-US" sz="2000" b="1" dirty="0" smtClean="0">
                <a:solidFill>
                  <a:srgbClr val="2A07BD"/>
                </a:solidFill>
              </a:rPr>
              <a:t>正朗君も歌で出場しました。イタリアのカンツォーネ「オーソレミオ」を皆がびっくりする出来栄えで歌い上げました。</a:t>
            </a:r>
          </a:p>
          <a:p>
            <a:r>
              <a:rPr lang="ja-JP" altLang="en-US" sz="2000" b="1" dirty="0" smtClean="0">
                <a:solidFill>
                  <a:srgbClr val="2A07BD"/>
                </a:solidFill>
              </a:rPr>
              <a:t>大分本気で練習をしていたとのことですがそもそも彼は音楽が好きな人間でした。</a:t>
            </a:r>
            <a:endParaRPr kumimoji="1" lang="ja-JP" altLang="en-US" sz="2000" b="1" dirty="0">
              <a:solidFill>
                <a:srgbClr val="2A07BD"/>
              </a:solidFill>
            </a:endParaRPr>
          </a:p>
        </p:txBody>
      </p:sp>
    </p:spTree>
    <p:extLst>
      <p:ext uri="{BB962C8B-B14F-4D97-AF65-F5344CB8AC3E}">
        <p14:creationId xmlns:p14="http://schemas.microsoft.com/office/powerpoint/2010/main" val="2133783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2" name="テキスト ボックス 1"/>
          <p:cNvSpPr txBox="1"/>
          <p:nvPr/>
        </p:nvSpPr>
        <p:spPr>
          <a:xfrm>
            <a:off x="9479709" y="179832"/>
            <a:ext cx="1846659" cy="6498336"/>
          </a:xfrm>
          <a:prstGeom prst="rect">
            <a:avLst/>
          </a:prstGeom>
          <a:noFill/>
        </p:spPr>
        <p:txBody>
          <a:bodyPr vert="eaVert" wrap="square" rtlCol="0">
            <a:spAutoFit/>
          </a:bodyPr>
          <a:lstStyle/>
          <a:p>
            <a:r>
              <a:rPr kumimoji="1" lang="ja-JP" altLang="en-US" b="1" dirty="0" smtClean="0">
                <a:solidFill>
                  <a:schemeClr val="bg1"/>
                </a:solidFill>
              </a:rPr>
              <a:t>プロのバイオリニストの出場を強く主張して設定したのは正朗君でした。これはお客さんを大事にしたいという彼の繊細な配慮からでした。我々の発表力ではお客さんに満足感を与えられないという危惧を事前に述べていましたから。</a:t>
            </a:r>
          </a:p>
          <a:p>
            <a:r>
              <a:rPr lang="ja-JP" altLang="en-US" b="1" dirty="0" smtClean="0">
                <a:solidFill>
                  <a:schemeClr val="bg1"/>
                </a:solidFill>
              </a:rPr>
              <a:t>このことのお蔭で東涛会会員の音楽演奏力の不足をカパー出来たのでした。</a:t>
            </a:r>
            <a:endParaRPr kumimoji="1" lang="ja-JP" altLang="en-US" b="1" dirty="0">
              <a:solidFill>
                <a:schemeClr val="bg1"/>
              </a:solidFill>
            </a:endParaRPr>
          </a:p>
        </p:txBody>
      </p:sp>
    </p:spTree>
    <p:extLst>
      <p:ext uri="{BB962C8B-B14F-4D97-AF65-F5344CB8AC3E}">
        <p14:creationId xmlns:p14="http://schemas.microsoft.com/office/powerpoint/2010/main" val="814520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9627475" cy="7220607"/>
          </a:xfrm>
        </p:spPr>
      </p:pic>
      <p:sp>
        <p:nvSpPr>
          <p:cNvPr id="5" name="テキスト ボックス 4"/>
          <p:cNvSpPr txBox="1"/>
          <p:nvPr/>
        </p:nvSpPr>
        <p:spPr>
          <a:xfrm>
            <a:off x="9869324" y="94594"/>
            <a:ext cx="1292662" cy="6505903"/>
          </a:xfrm>
          <a:prstGeom prst="rect">
            <a:avLst/>
          </a:prstGeom>
          <a:noFill/>
        </p:spPr>
        <p:txBody>
          <a:bodyPr vert="eaVert" wrap="square" rtlCol="0">
            <a:spAutoFit/>
          </a:bodyPr>
          <a:lstStyle/>
          <a:p>
            <a:r>
              <a:rPr lang="ja-JP" altLang="en-US" sz="2400" b="1" dirty="0">
                <a:solidFill>
                  <a:srgbClr val="2A07BD"/>
                </a:solidFill>
              </a:rPr>
              <a:t>美術展</a:t>
            </a:r>
            <a:r>
              <a:rPr lang="ja-JP" altLang="en-US" sz="2400" b="1" dirty="0" smtClean="0">
                <a:solidFill>
                  <a:srgbClr val="2A07BD"/>
                </a:solidFill>
              </a:rPr>
              <a:t>も同時開催した。会場は国際ホテルに移しての開催だったが音楽と美術の両方を開くことは正朗君の強い主張であった。</a:t>
            </a:r>
            <a:endParaRPr kumimoji="1" lang="ja-JP" altLang="en-US" sz="2400" b="1" dirty="0">
              <a:solidFill>
                <a:srgbClr val="2A07BD"/>
              </a:solidFill>
            </a:endParaRPr>
          </a:p>
        </p:txBody>
      </p:sp>
    </p:spTree>
    <p:extLst>
      <p:ext uri="{BB962C8B-B14F-4D97-AF65-F5344CB8AC3E}">
        <p14:creationId xmlns:p14="http://schemas.microsoft.com/office/powerpoint/2010/main" val="1931972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2" name="テキスト ボックス 1"/>
          <p:cNvSpPr txBox="1"/>
          <p:nvPr/>
        </p:nvSpPr>
        <p:spPr>
          <a:xfrm>
            <a:off x="9178604" y="271272"/>
            <a:ext cx="1569660" cy="6315456"/>
          </a:xfrm>
          <a:prstGeom prst="rect">
            <a:avLst/>
          </a:prstGeom>
          <a:noFill/>
        </p:spPr>
        <p:txBody>
          <a:bodyPr vert="eaVert" wrap="square" rtlCol="0">
            <a:spAutoFit/>
          </a:bodyPr>
          <a:lstStyle/>
          <a:p>
            <a:r>
              <a:rPr kumimoji="1" lang="ja-JP" altLang="en-US" b="1" dirty="0" smtClean="0">
                <a:solidFill>
                  <a:srgbClr val="2A07BD"/>
                </a:solidFill>
              </a:rPr>
              <a:t>国際ホテルにおいては美術展を開いた。そして全体の打ち上げパーティも同ホテルで開いたがこのパーティの運営も正朗君の細かな配慮が</a:t>
            </a:r>
            <a:r>
              <a:rPr lang="ja-JP" altLang="en-US" b="1" dirty="0" smtClean="0">
                <a:solidFill>
                  <a:srgbClr val="2A07BD"/>
                </a:solidFill>
              </a:rPr>
              <a:t>いたるところにありけっこう豪華なムードでパーティを終了できた。仕掛け人としての面目発揮十分であった。</a:t>
            </a:r>
            <a:endParaRPr kumimoji="1" lang="ja-JP" altLang="en-US" b="1" dirty="0">
              <a:solidFill>
                <a:srgbClr val="2A07BD"/>
              </a:solidFill>
            </a:endParaRPr>
          </a:p>
        </p:txBody>
      </p:sp>
    </p:spTree>
    <p:extLst>
      <p:ext uri="{BB962C8B-B14F-4D97-AF65-F5344CB8AC3E}">
        <p14:creationId xmlns:p14="http://schemas.microsoft.com/office/powerpoint/2010/main" val="799790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94068" y="246889"/>
            <a:ext cx="8534400" cy="667511"/>
          </a:xfrm>
        </p:spPr>
        <p:txBody>
          <a:bodyPr>
            <a:normAutofit/>
          </a:bodyPr>
          <a:lstStyle/>
          <a:p>
            <a:pPr marL="0" indent="0">
              <a:buNone/>
            </a:pPr>
            <a:r>
              <a:rPr lang="ja-JP" altLang="en-US" sz="2800" dirty="0" smtClean="0">
                <a:solidFill>
                  <a:schemeClr val="accent2">
                    <a:lumMod val="75000"/>
                  </a:schemeClr>
                </a:solidFill>
                <a:latin typeface="HGP創英角ﾎﾟｯﾌﾟ体" panose="040B0A00000000000000" pitchFamily="50" charset="-128"/>
                <a:ea typeface="HGP創英角ﾎﾟｯﾌﾟ体" panose="040B0A00000000000000" pitchFamily="50" charset="-128"/>
              </a:rPr>
              <a:t>白布温泉での宿泊語らい</a:t>
            </a:r>
          </a:p>
          <a:p>
            <a:pPr marL="0" indent="0">
              <a:buNone/>
            </a:pPr>
            <a:endParaRPr kumimoji="1" lang="ja-JP" altLang="en-US" sz="28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3" y="621792"/>
            <a:ext cx="9799339" cy="6790943"/>
          </a:xfrm>
          <a:prstGeom prst="rect">
            <a:avLst/>
          </a:prstGeom>
        </p:spPr>
      </p:pic>
      <p:sp>
        <p:nvSpPr>
          <p:cNvPr id="5" name="テキスト ボックス 4"/>
          <p:cNvSpPr txBox="1"/>
          <p:nvPr/>
        </p:nvSpPr>
        <p:spPr>
          <a:xfrm>
            <a:off x="10224611" y="365760"/>
            <a:ext cx="1723549" cy="6278880"/>
          </a:xfrm>
          <a:prstGeom prst="rect">
            <a:avLst/>
          </a:prstGeom>
          <a:noFill/>
        </p:spPr>
        <p:txBody>
          <a:bodyPr vert="eaVert" wrap="square" rtlCol="0">
            <a:spAutoFit/>
          </a:bodyPr>
          <a:lstStyle/>
          <a:p>
            <a:r>
              <a:rPr kumimoji="1" lang="ja-JP" altLang="en-US" sz="2000" b="1" dirty="0" smtClean="0">
                <a:solidFill>
                  <a:schemeClr val="bg1">
                    <a:lumMod val="95000"/>
                    <a:lumOff val="5000"/>
                  </a:schemeClr>
                </a:solidFill>
              </a:rPr>
              <a:t>音楽会終了後、それぞれのサークル毎に一泊泊りの旅行会も企画された。当然発案は正朗君。</a:t>
            </a:r>
          </a:p>
          <a:p>
            <a:r>
              <a:rPr lang="ja-JP" altLang="en-US" sz="2000" b="1" dirty="0">
                <a:solidFill>
                  <a:schemeClr val="bg1">
                    <a:lumMod val="95000"/>
                    <a:lumOff val="5000"/>
                  </a:schemeClr>
                </a:solidFill>
              </a:rPr>
              <a:t>夜</a:t>
            </a:r>
            <a:r>
              <a:rPr lang="ja-JP" altLang="en-US" sz="2000" b="1" dirty="0" smtClean="0">
                <a:solidFill>
                  <a:schemeClr val="bg1">
                    <a:lumMod val="95000"/>
                    <a:lumOff val="5000"/>
                  </a:schemeClr>
                </a:solidFill>
              </a:rPr>
              <a:t>の懇親会は腹がよじれるような話題が連続。アッという間の一夜だった。次の日のコースの設定も彼は綿密に計画をしていた。　</a:t>
            </a:r>
            <a:endParaRPr kumimoji="1" lang="ja-JP" altLang="en-US" sz="2000" b="1" dirty="0">
              <a:solidFill>
                <a:schemeClr val="bg1">
                  <a:lumMod val="95000"/>
                  <a:lumOff val="5000"/>
                </a:schemeClr>
              </a:solidFill>
            </a:endParaRPr>
          </a:p>
        </p:txBody>
      </p:sp>
    </p:spTree>
    <p:extLst>
      <p:ext uri="{BB962C8B-B14F-4D97-AF65-F5344CB8AC3E}">
        <p14:creationId xmlns:p14="http://schemas.microsoft.com/office/powerpoint/2010/main" val="1831351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2" y="1231392"/>
            <a:ext cx="8534400" cy="5401056"/>
          </a:xfrm>
        </p:spPr>
        <p:txBody>
          <a:bodyPr/>
          <a:lstStyle/>
          <a:p>
            <a:endParaRPr kumimoji="1" lang="ja-JP" altLang="en-US" dirty="0"/>
          </a:p>
        </p:txBody>
      </p:sp>
      <p:pic>
        <p:nvPicPr>
          <p:cNvPr id="8" name="コンテンツ プレースホルダー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132" y="1319784"/>
            <a:ext cx="7299228" cy="5474422"/>
          </a:xfrm>
        </p:spPr>
      </p:pic>
      <p:sp>
        <p:nvSpPr>
          <p:cNvPr id="9" name="テキスト ボックス 8"/>
          <p:cNvSpPr txBox="1"/>
          <p:nvPr/>
        </p:nvSpPr>
        <p:spPr>
          <a:xfrm>
            <a:off x="684212" y="146304"/>
            <a:ext cx="8276908" cy="923330"/>
          </a:xfrm>
          <a:prstGeom prst="rect">
            <a:avLst/>
          </a:prstGeom>
          <a:noFill/>
        </p:spPr>
        <p:txBody>
          <a:bodyPr wrap="square" rtlCol="0">
            <a:spAutoFit/>
          </a:bodyPr>
          <a:lstStyle/>
          <a:p>
            <a:r>
              <a:rPr kumimoji="1" lang="ja-JP" altLang="en-US" b="1" dirty="0" smtClean="0">
                <a:solidFill>
                  <a:schemeClr val="bg1"/>
                </a:solidFill>
              </a:rPr>
              <a:t>次の日白布温泉の帰りに米沢市内に戻り鯉料理やで昼食を楽しみました。</a:t>
            </a:r>
          </a:p>
          <a:p>
            <a:r>
              <a:rPr lang="ja-JP" altLang="en-US" b="1" dirty="0" smtClean="0">
                <a:solidFill>
                  <a:schemeClr val="bg1"/>
                </a:solidFill>
              </a:rPr>
              <a:t>ここでも鯉料理が苦手な女性には別メニューを設定するなどの細かい配慮が</a:t>
            </a:r>
          </a:p>
          <a:p>
            <a:r>
              <a:rPr kumimoji="1" lang="ja-JP" altLang="en-US" b="1" dirty="0" smtClean="0">
                <a:solidFill>
                  <a:schemeClr val="bg1"/>
                </a:solidFill>
              </a:rPr>
              <a:t>ありました。男性陣には好き嫌いなく黙って食えというスタンスであったが。</a:t>
            </a:r>
            <a:endParaRPr kumimoji="1" lang="ja-JP" altLang="en-US" b="1" dirty="0">
              <a:solidFill>
                <a:schemeClr val="bg1"/>
              </a:solidFill>
            </a:endParaRPr>
          </a:p>
        </p:txBody>
      </p:sp>
    </p:spTree>
    <p:extLst>
      <p:ext uri="{BB962C8B-B14F-4D97-AF65-F5344CB8AC3E}">
        <p14:creationId xmlns:p14="http://schemas.microsoft.com/office/powerpoint/2010/main" val="2763795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371894" y="251847"/>
            <a:ext cx="1292662" cy="6354305"/>
          </a:xfrm>
          <a:prstGeom prst="rect">
            <a:avLst/>
          </a:prstGeom>
          <a:noFill/>
        </p:spPr>
        <p:txBody>
          <a:bodyPr vert="eaVert" wrap="square" rtlCol="0">
            <a:spAutoFit/>
          </a:bodyPr>
          <a:lstStyle/>
          <a:p>
            <a:r>
              <a:rPr kumimoji="1" lang="ja-JP" altLang="en-US" sz="2400" b="1" dirty="0" smtClean="0">
                <a:solidFill>
                  <a:schemeClr val="accent6"/>
                </a:solidFill>
              </a:rPr>
              <a:t>平成二十四年九月二十九日</a:t>
            </a:r>
            <a:r>
              <a:rPr kumimoji="1" lang="ja-JP" altLang="en-US" sz="2400" b="1" dirty="0" smtClean="0">
                <a:solidFill>
                  <a:schemeClr val="bg1"/>
                </a:solidFill>
              </a:rPr>
              <a:t>　山形東涛会芋煮会の光景　久しぶりに元気な姿を見せてくれたので全員喜んで歓迎をした。　</a:t>
            </a:r>
            <a:endParaRPr kumimoji="1" lang="ja-JP" altLang="en-US" sz="2400" b="1" dirty="0">
              <a:solidFill>
                <a:schemeClr val="bg1"/>
              </a:solidFill>
            </a:endParaRPr>
          </a:p>
        </p:txBody>
      </p:sp>
    </p:spTree>
    <p:extLst>
      <p:ext uri="{BB962C8B-B14F-4D97-AF65-F5344CB8AC3E}">
        <p14:creationId xmlns:p14="http://schemas.microsoft.com/office/powerpoint/2010/main" val="1196888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2" y="889348"/>
            <a:ext cx="9599656" cy="5862181"/>
          </a:xfrm>
        </p:spPr>
        <p:txBody>
          <a:bodyPr/>
          <a:lstStyle/>
          <a:p>
            <a:endParaRPr kumimoji="1" lang="ja-JP" altLang="en-US" dirty="0"/>
          </a:p>
        </p:txBody>
      </p:sp>
      <p:sp>
        <p:nvSpPr>
          <p:cNvPr id="3" name="コンテンツ プレースホルダー 2"/>
          <p:cNvSpPr>
            <a:spLocks noGrp="1"/>
          </p:cNvSpPr>
          <p:nvPr>
            <p:ph idx="1"/>
          </p:nvPr>
        </p:nvSpPr>
        <p:spPr>
          <a:xfrm>
            <a:off x="684212" y="137785"/>
            <a:ext cx="8259372" cy="751563"/>
          </a:xfrm>
        </p:spPr>
        <p:txBody>
          <a:bodyPr>
            <a:normAutofit/>
          </a:bodyPr>
          <a:lstStyle/>
          <a:p>
            <a:r>
              <a:rPr kumimoji="1" lang="ja-JP" altLang="en-US" sz="2800" b="1" dirty="0" smtClean="0">
                <a:solidFill>
                  <a:schemeClr val="bg1"/>
                </a:solidFill>
                <a:latin typeface="HGS創英角ｺﾞｼｯｸUB" panose="020B0900000000000000" pitchFamily="50" charset="-128"/>
                <a:ea typeface="HGS創英角ｺﾞｼｯｸUB" panose="020B0900000000000000" pitchFamily="50" charset="-128"/>
              </a:rPr>
              <a:t>山形東高等学校創立百周年記念東涛会総会</a:t>
            </a:r>
            <a:endParaRPr kumimoji="1" lang="ja-JP" altLang="en-US" sz="2800" b="1" dirty="0">
              <a:solidFill>
                <a:schemeClr val="bg1"/>
              </a:solidFill>
              <a:latin typeface="HGS創英角ｺﾞｼｯｸUB" panose="020B0900000000000000" pitchFamily="50" charset="-128"/>
              <a:ea typeface="HGS創英角ｺﾞｼｯｸUB" panose="020B09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889348"/>
            <a:ext cx="9160411" cy="5862181"/>
          </a:xfrm>
          <a:prstGeom prst="rect">
            <a:avLst/>
          </a:prstGeom>
        </p:spPr>
      </p:pic>
      <p:sp>
        <p:nvSpPr>
          <p:cNvPr id="5" name="テキスト ボックス 4"/>
          <p:cNvSpPr txBox="1"/>
          <p:nvPr/>
        </p:nvSpPr>
        <p:spPr>
          <a:xfrm>
            <a:off x="9945666" y="5123145"/>
            <a:ext cx="2246334" cy="369332"/>
          </a:xfrm>
          <a:prstGeom prst="rect">
            <a:avLst/>
          </a:prstGeom>
          <a:noFill/>
        </p:spPr>
        <p:txBody>
          <a:bodyPr wrap="square" rtlCol="0">
            <a:spAutoFit/>
          </a:bodyPr>
          <a:lstStyle/>
          <a:p>
            <a:r>
              <a:rPr lang="ja-JP" altLang="en-US" dirty="0" smtClean="0">
                <a:solidFill>
                  <a:schemeClr val="bg1"/>
                </a:solidFill>
              </a:rPr>
              <a:t>昭和</a:t>
            </a:r>
            <a:r>
              <a:rPr lang="en-US" altLang="ja-JP" dirty="0" smtClean="0">
                <a:solidFill>
                  <a:schemeClr val="bg1"/>
                </a:solidFill>
              </a:rPr>
              <a:t>59</a:t>
            </a:r>
            <a:r>
              <a:rPr lang="ja-JP" altLang="en-US" dirty="0" smtClean="0">
                <a:solidFill>
                  <a:schemeClr val="bg1"/>
                </a:solidFill>
              </a:rPr>
              <a:t>年</a:t>
            </a:r>
            <a:r>
              <a:rPr lang="en-US" altLang="ja-JP" dirty="0" smtClean="0">
                <a:solidFill>
                  <a:schemeClr val="bg1"/>
                </a:solidFill>
              </a:rPr>
              <a:t>9</a:t>
            </a:r>
            <a:r>
              <a:rPr lang="ja-JP" altLang="en-US" dirty="0" smtClean="0">
                <a:solidFill>
                  <a:schemeClr val="bg1"/>
                </a:solidFill>
              </a:rPr>
              <a:t>月</a:t>
            </a:r>
            <a:r>
              <a:rPr lang="en-US" altLang="ja-JP" dirty="0" smtClean="0">
                <a:solidFill>
                  <a:schemeClr val="bg1"/>
                </a:solidFill>
              </a:rPr>
              <a:t>29</a:t>
            </a:r>
            <a:r>
              <a:rPr lang="ja-JP" altLang="en-US" dirty="0" smtClean="0">
                <a:solidFill>
                  <a:schemeClr val="bg1"/>
                </a:solidFill>
              </a:rPr>
              <a:t>日</a:t>
            </a:r>
            <a:endParaRPr kumimoji="1" lang="ja-JP" altLang="en-US" dirty="0">
              <a:solidFill>
                <a:schemeClr val="bg1"/>
              </a:solidFill>
            </a:endParaRPr>
          </a:p>
        </p:txBody>
      </p:sp>
      <p:sp>
        <p:nvSpPr>
          <p:cNvPr id="6" name="テキスト ボックス 5"/>
          <p:cNvSpPr txBox="1"/>
          <p:nvPr/>
        </p:nvSpPr>
        <p:spPr>
          <a:xfrm>
            <a:off x="10045874" y="5711868"/>
            <a:ext cx="1966586" cy="646331"/>
          </a:xfrm>
          <a:prstGeom prst="rect">
            <a:avLst/>
          </a:prstGeom>
          <a:noFill/>
        </p:spPr>
        <p:txBody>
          <a:bodyPr wrap="square" rtlCol="0">
            <a:spAutoFit/>
          </a:bodyPr>
          <a:lstStyle/>
          <a:p>
            <a:r>
              <a:rPr kumimoji="1" lang="ja-JP" altLang="en-US" dirty="0" smtClean="0">
                <a:solidFill>
                  <a:schemeClr val="bg1"/>
                </a:solidFill>
              </a:rPr>
              <a:t>東根温泉花の湯ホテルにて</a:t>
            </a:r>
            <a:endParaRPr kumimoji="1" lang="ja-JP" altLang="en-US" dirty="0">
              <a:solidFill>
                <a:schemeClr val="bg1"/>
              </a:solidFill>
            </a:endParaRPr>
          </a:p>
        </p:txBody>
      </p:sp>
    </p:spTree>
    <p:extLst>
      <p:ext uri="{BB962C8B-B14F-4D97-AF65-F5344CB8AC3E}">
        <p14:creationId xmlns:p14="http://schemas.microsoft.com/office/powerpoint/2010/main" val="2095097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8" cy="6858000"/>
          </a:xfrm>
        </p:spPr>
      </p:pic>
      <p:sp>
        <p:nvSpPr>
          <p:cNvPr id="5" name="テキスト ボックス 4"/>
          <p:cNvSpPr txBox="1"/>
          <p:nvPr/>
        </p:nvSpPr>
        <p:spPr>
          <a:xfrm>
            <a:off x="9413653" y="143359"/>
            <a:ext cx="1292662" cy="6571282"/>
          </a:xfrm>
          <a:prstGeom prst="rect">
            <a:avLst/>
          </a:prstGeom>
          <a:noFill/>
        </p:spPr>
        <p:txBody>
          <a:bodyPr vert="eaVert" wrap="square" rtlCol="0">
            <a:spAutoFit/>
          </a:bodyPr>
          <a:lstStyle/>
          <a:p>
            <a:r>
              <a:rPr kumimoji="1" lang="ja-JP" altLang="en-US" sz="2400" b="1" dirty="0" smtClean="0">
                <a:solidFill>
                  <a:schemeClr val="bg1"/>
                </a:solidFill>
              </a:rPr>
              <a:t>鈴木展夫君の介助のお蔭もあるがこのように我々の会に出席できるようになったので本当に良かったと全員が喜んだものだった</a:t>
            </a:r>
            <a:endParaRPr kumimoji="1" lang="ja-JP" altLang="en-US" sz="2400" b="1" dirty="0">
              <a:solidFill>
                <a:schemeClr val="bg1"/>
              </a:solidFill>
            </a:endParaRPr>
          </a:p>
        </p:txBody>
      </p:sp>
    </p:spTree>
    <p:extLst>
      <p:ext uri="{BB962C8B-B14F-4D97-AF65-F5344CB8AC3E}">
        <p14:creationId xmlns:p14="http://schemas.microsoft.com/office/powerpoint/2010/main" val="526228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397998" y="222250"/>
            <a:ext cx="2031325" cy="6413500"/>
          </a:xfrm>
          <a:prstGeom prst="rect">
            <a:avLst/>
          </a:prstGeom>
          <a:noFill/>
        </p:spPr>
        <p:txBody>
          <a:bodyPr vert="eaVert" wrap="square" rtlCol="0">
            <a:spAutoFit/>
          </a:bodyPr>
          <a:lstStyle/>
          <a:p>
            <a:r>
              <a:rPr kumimoji="1" lang="ja-JP" altLang="en-US" sz="2400" b="1" dirty="0" smtClean="0">
                <a:solidFill>
                  <a:srgbClr val="FFFF00"/>
                </a:solidFill>
              </a:rPr>
              <a:t>京都の前野君は毎回参加してくれているがこれは正朗君がわざわざ京都に行き芋煮会を紹介して参加を願ったからである。</a:t>
            </a:r>
          </a:p>
          <a:p>
            <a:r>
              <a:rPr lang="ja-JP" altLang="en-US" sz="2400" b="1" dirty="0" smtClean="0">
                <a:solidFill>
                  <a:srgbClr val="FFFF00"/>
                </a:solidFill>
              </a:rPr>
              <a:t>このような行動力と気配りは彼独特のものであったと今深く痛感する。</a:t>
            </a:r>
            <a:endParaRPr kumimoji="1" lang="ja-JP" altLang="en-US" sz="2400" b="1" dirty="0">
              <a:solidFill>
                <a:srgbClr val="FFFF00"/>
              </a:solidFill>
            </a:endParaRPr>
          </a:p>
        </p:txBody>
      </p:sp>
    </p:spTree>
    <p:extLst>
      <p:ext uri="{BB962C8B-B14F-4D97-AF65-F5344CB8AC3E}">
        <p14:creationId xmlns:p14="http://schemas.microsoft.com/office/powerpoint/2010/main" val="9527736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747387" y="135610"/>
            <a:ext cx="2031325" cy="6586780"/>
          </a:xfrm>
          <a:prstGeom prst="rect">
            <a:avLst/>
          </a:prstGeom>
          <a:noFill/>
        </p:spPr>
        <p:txBody>
          <a:bodyPr vert="eaVert" wrap="square" rtlCol="0">
            <a:spAutoFit/>
          </a:bodyPr>
          <a:lstStyle/>
          <a:p>
            <a:r>
              <a:rPr kumimoji="1" lang="ja-JP" altLang="en-US" sz="2400" b="1" dirty="0" smtClean="0">
                <a:solidFill>
                  <a:schemeClr val="bg1"/>
                </a:solidFill>
              </a:rPr>
              <a:t>食欲も結構出ていたようで安心していたのだが本当に残念だ。</a:t>
            </a:r>
          </a:p>
          <a:p>
            <a:r>
              <a:rPr lang="ja-JP" altLang="en-US" sz="2400" b="1" dirty="0" smtClean="0">
                <a:solidFill>
                  <a:schemeClr val="bg1"/>
                </a:solidFill>
              </a:rPr>
              <a:t>この芋煮会の企画も正朗君の発案だ。</a:t>
            </a:r>
          </a:p>
          <a:p>
            <a:r>
              <a:rPr kumimoji="1" lang="ja-JP" altLang="en-US" sz="2400" b="1" dirty="0">
                <a:solidFill>
                  <a:schemeClr val="bg1"/>
                </a:solidFill>
              </a:rPr>
              <a:t>発送</a:t>
            </a:r>
            <a:r>
              <a:rPr kumimoji="1" lang="ja-JP" altLang="en-US" sz="2400" b="1" dirty="0" smtClean="0">
                <a:solidFill>
                  <a:schemeClr val="bg1"/>
                </a:solidFill>
              </a:rPr>
              <a:t>する人は多くいるが実施まで持っていくねばりと行動力は強いものがあった。</a:t>
            </a:r>
            <a:endParaRPr kumimoji="1" lang="ja-JP" altLang="en-US" sz="2400" b="1" dirty="0">
              <a:solidFill>
                <a:schemeClr val="bg1"/>
              </a:solidFill>
            </a:endParaRPr>
          </a:p>
        </p:txBody>
      </p:sp>
    </p:spTree>
    <p:extLst>
      <p:ext uri="{BB962C8B-B14F-4D97-AF65-F5344CB8AC3E}">
        <p14:creationId xmlns:p14="http://schemas.microsoft.com/office/powerpoint/2010/main" val="1698978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336207" y="209550"/>
            <a:ext cx="1661993" cy="6438900"/>
          </a:xfrm>
          <a:prstGeom prst="rect">
            <a:avLst/>
          </a:prstGeom>
          <a:noFill/>
        </p:spPr>
        <p:txBody>
          <a:bodyPr vert="eaVert" wrap="square" rtlCol="0">
            <a:spAutoFit/>
          </a:bodyPr>
          <a:lstStyle/>
          <a:p>
            <a:r>
              <a:rPr kumimoji="1" lang="ja-JP" altLang="en-US" sz="2400" b="1" dirty="0" smtClean="0">
                <a:solidFill>
                  <a:srgbClr val="C00000"/>
                </a:solidFill>
              </a:rPr>
              <a:t>平成二十五年一月三日</a:t>
            </a:r>
          </a:p>
          <a:p>
            <a:r>
              <a:rPr lang="ja-JP" altLang="en-US" sz="2400" b="1" dirty="0">
                <a:solidFill>
                  <a:srgbClr val="2A07BD"/>
                </a:solidFill>
              </a:rPr>
              <a:t>道</a:t>
            </a:r>
            <a:r>
              <a:rPr lang="ja-JP" altLang="en-US" sz="2400" b="1" dirty="0" smtClean="0">
                <a:solidFill>
                  <a:srgbClr val="2A07BD"/>
                </a:solidFill>
              </a:rPr>
              <a:t>の会の例会が開かれた。鹿野君を激励することを目的に結成された会であるがこの会も正朗君が主導的に会員を導いてくれた。</a:t>
            </a:r>
            <a:endParaRPr kumimoji="1" lang="ja-JP" altLang="en-US" sz="2400" b="1" dirty="0">
              <a:solidFill>
                <a:srgbClr val="2A07BD"/>
              </a:solidFill>
            </a:endParaRPr>
          </a:p>
        </p:txBody>
      </p:sp>
    </p:spTree>
    <p:extLst>
      <p:ext uri="{BB962C8B-B14F-4D97-AF65-F5344CB8AC3E}">
        <p14:creationId xmlns:p14="http://schemas.microsoft.com/office/powerpoint/2010/main" val="3743278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3" name="テキスト ボックス 2"/>
          <p:cNvSpPr txBox="1"/>
          <p:nvPr/>
        </p:nvSpPr>
        <p:spPr>
          <a:xfrm>
            <a:off x="9426138" y="171450"/>
            <a:ext cx="1292662" cy="6515100"/>
          </a:xfrm>
          <a:prstGeom prst="rect">
            <a:avLst/>
          </a:prstGeom>
          <a:noFill/>
        </p:spPr>
        <p:txBody>
          <a:bodyPr vert="eaVert" wrap="square" rtlCol="0">
            <a:spAutoFit/>
          </a:bodyPr>
          <a:lstStyle/>
          <a:p>
            <a:r>
              <a:rPr kumimoji="1" lang="ja-JP" altLang="en-US" sz="2400" b="1" dirty="0" smtClean="0">
                <a:solidFill>
                  <a:srgbClr val="2A07BD"/>
                </a:solidFill>
              </a:rPr>
              <a:t>正朗君が先導してここまで来た会だ。</a:t>
            </a:r>
          </a:p>
          <a:p>
            <a:r>
              <a:rPr lang="ja-JP" altLang="en-US" sz="2400" b="1" dirty="0">
                <a:solidFill>
                  <a:srgbClr val="2A07BD"/>
                </a:solidFill>
              </a:rPr>
              <a:t>彼</a:t>
            </a:r>
            <a:r>
              <a:rPr lang="ja-JP" altLang="en-US" sz="2400" b="1" dirty="0" smtClean="0">
                <a:solidFill>
                  <a:srgbClr val="2A07BD"/>
                </a:solidFill>
              </a:rPr>
              <a:t>も杖を突きながらの出席だったが元気に将来のことに語っていたのだが。</a:t>
            </a:r>
            <a:endParaRPr kumimoji="1" lang="ja-JP" altLang="en-US" sz="2400" b="1" dirty="0">
              <a:solidFill>
                <a:srgbClr val="2A07BD"/>
              </a:solidFill>
            </a:endParaRPr>
          </a:p>
        </p:txBody>
      </p:sp>
    </p:spTree>
    <p:extLst>
      <p:ext uri="{BB962C8B-B14F-4D97-AF65-F5344CB8AC3E}">
        <p14:creationId xmlns:p14="http://schemas.microsoft.com/office/powerpoint/2010/main" val="2346203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3" name="テキスト ボックス 2"/>
          <p:cNvSpPr txBox="1"/>
          <p:nvPr/>
        </p:nvSpPr>
        <p:spPr>
          <a:xfrm>
            <a:off x="8954175" y="165100"/>
            <a:ext cx="2031325" cy="6527800"/>
          </a:xfrm>
          <a:prstGeom prst="rect">
            <a:avLst/>
          </a:prstGeom>
          <a:noFill/>
        </p:spPr>
        <p:txBody>
          <a:bodyPr vert="eaVert" wrap="square" rtlCol="0">
            <a:spAutoFit/>
          </a:bodyPr>
          <a:lstStyle/>
          <a:p>
            <a:r>
              <a:rPr kumimoji="1" lang="ja-JP" altLang="en-US" sz="2400" b="1" dirty="0" smtClean="0">
                <a:solidFill>
                  <a:schemeClr val="bg1"/>
                </a:solidFill>
              </a:rPr>
              <a:t>足は少し不自由だが頭の方はしっかりしているので語りだすと話はどんどん広がっていった。</a:t>
            </a:r>
          </a:p>
          <a:p>
            <a:r>
              <a:rPr lang="ja-JP" altLang="en-US" sz="2400" b="1" dirty="0">
                <a:solidFill>
                  <a:schemeClr val="bg1"/>
                </a:solidFill>
              </a:rPr>
              <a:t>元気</a:t>
            </a:r>
            <a:r>
              <a:rPr lang="ja-JP" altLang="en-US" sz="2400" b="1" dirty="0" smtClean="0">
                <a:solidFill>
                  <a:schemeClr val="bg1"/>
                </a:solidFill>
              </a:rPr>
              <a:t>ならばもっともっとやりたいことがあったのだろう。私たちももっともっと語り合いたかった。</a:t>
            </a:r>
            <a:endParaRPr kumimoji="1" lang="ja-JP" altLang="en-US" sz="2400" b="1" dirty="0">
              <a:solidFill>
                <a:schemeClr val="bg1"/>
              </a:solidFill>
            </a:endParaRPr>
          </a:p>
        </p:txBody>
      </p:sp>
    </p:spTree>
    <p:extLst>
      <p:ext uri="{BB962C8B-B14F-4D97-AF65-F5344CB8AC3E}">
        <p14:creationId xmlns:p14="http://schemas.microsoft.com/office/powerpoint/2010/main" val="808062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395859" y="241300"/>
            <a:ext cx="1665841" cy="6184900"/>
          </a:xfrm>
          <a:prstGeom prst="rect">
            <a:avLst/>
          </a:prstGeom>
          <a:noFill/>
        </p:spPr>
        <p:txBody>
          <a:bodyPr vert="eaVert" wrap="square" rtlCol="0">
            <a:spAutoFit/>
          </a:bodyPr>
          <a:lstStyle/>
          <a:p>
            <a:r>
              <a:rPr kumimoji="1" lang="ja-JP" altLang="en-US" sz="2400" b="1" dirty="0" smtClean="0">
                <a:solidFill>
                  <a:srgbClr val="2A07BD"/>
                </a:solidFill>
              </a:rPr>
              <a:t>平成</a:t>
            </a:r>
            <a:r>
              <a:rPr kumimoji="1" lang="en-US" altLang="ja-JP" sz="2400" b="1" dirty="0" smtClean="0">
                <a:solidFill>
                  <a:srgbClr val="2A07BD"/>
                </a:solidFill>
              </a:rPr>
              <a:t>26</a:t>
            </a:r>
            <a:r>
              <a:rPr kumimoji="1" lang="ja-JP" altLang="en-US" sz="2400" b="1" dirty="0" smtClean="0">
                <a:solidFill>
                  <a:srgbClr val="2A07BD"/>
                </a:solidFill>
              </a:rPr>
              <a:t>年</a:t>
            </a:r>
            <a:r>
              <a:rPr kumimoji="1" lang="en-US" altLang="ja-JP" sz="2400" b="1" dirty="0" smtClean="0">
                <a:solidFill>
                  <a:srgbClr val="2A07BD"/>
                </a:solidFill>
              </a:rPr>
              <a:t>9</a:t>
            </a:r>
            <a:r>
              <a:rPr kumimoji="1" lang="ja-JP" altLang="en-US" sz="2400" b="1" dirty="0" smtClean="0">
                <a:solidFill>
                  <a:srgbClr val="2A07BD"/>
                </a:solidFill>
              </a:rPr>
              <a:t>月</a:t>
            </a:r>
            <a:r>
              <a:rPr kumimoji="1" lang="en-US" altLang="ja-JP" sz="2400" b="1" dirty="0" smtClean="0">
                <a:solidFill>
                  <a:srgbClr val="2A07BD"/>
                </a:solidFill>
              </a:rPr>
              <a:t>1</a:t>
            </a:r>
            <a:r>
              <a:rPr kumimoji="1" lang="ja-JP" altLang="en-US" sz="2400" b="1" dirty="0" smtClean="0">
                <a:solidFill>
                  <a:srgbClr val="2A07BD"/>
                </a:solidFill>
              </a:rPr>
              <a:t>日</a:t>
            </a:r>
            <a:r>
              <a:rPr kumimoji="1" lang="ja-JP" altLang="en-US" sz="2400" b="1" dirty="0" smtClean="0">
                <a:solidFill>
                  <a:schemeClr val="accent6"/>
                </a:solidFill>
              </a:rPr>
              <a:t>　鹿野道彦君の祝賀会が開かれた。東涛会からも大勢の会員が祝福にはせ参じた。鹿野道彦君の栄誉は東涛会会員一人一人の自信にもなったのだ。</a:t>
            </a:r>
            <a:endParaRPr kumimoji="1" lang="ja-JP" altLang="en-US" sz="2400" b="1" dirty="0">
              <a:solidFill>
                <a:schemeClr val="accent6"/>
              </a:solidFill>
            </a:endParaRPr>
          </a:p>
        </p:txBody>
      </p:sp>
    </p:spTree>
    <p:extLst>
      <p:ext uri="{BB962C8B-B14F-4D97-AF65-F5344CB8AC3E}">
        <p14:creationId xmlns:p14="http://schemas.microsoft.com/office/powerpoint/2010/main" val="3320493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922932" cy="7442200"/>
          </a:xfrm>
        </p:spPr>
      </p:pic>
      <p:sp>
        <p:nvSpPr>
          <p:cNvPr id="5" name="テキスト ボックス 4"/>
          <p:cNvSpPr txBox="1"/>
          <p:nvPr/>
        </p:nvSpPr>
        <p:spPr>
          <a:xfrm>
            <a:off x="10248781" y="241300"/>
            <a:ext cx="800219" cy="6426200"/>
          </a:xfrm>
          <a:prstGeom prst="rect">
            <a:avLst/>
          </a:prstGeom>
          <a:noFill/>
        </p:spPr>
        <p:txBody>
          <a:bodyPr vert="eaVert" wrap="square" rtlCol="0">
            <a:spAutoFit/>
          </a:bodyPr>
          <a:lstStyle/>
          <a:p>
            <a:r>
              <a:rPr kumimoji="1" lang="ja-JP" altLang="en-US" sz="2000" b="1" dirty="0" smtClean="0">
                <a:solidFill>
                  <a:srgbClr val="2A07BD"/>
                </a:solidFill>
              </a:rPr>
              <a:t>この日の晴れやかな光景に正朗君の胸には大きな満足感があったものと思う。</a:t>
            </a:r>
            <a:endParaRPr kumimoji="1" lang="ja-JP" altLang="en-US" sz="2000" b="1" dirty="0">
              <a:solidFill>
                <a:srgbClr val="2A07BD"/>
              </a:solidFill>
            </a:endParaRPr>
          </a:p>
        </p:txBody>
      </p:sp>
    </p:spTree>
    <p:extLst>
      <p:ext uri="{BB962C8B-B14F-4D97-AF65-F5344CB8AC3E}">
        <p14:creationId xmlns:p14="http://schemas.microsoft.com/office/powerpoint/2010/main" val="7499629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6945331" cy="5208999"/>
          </a:xfrm>
        </p:spPr>
      </p:pic>
      <p:sp>
        <p:nvSpPr>
          <p:cNvPr id="2" name="テキスト ボックス 1"/>
          <p:cNvSpPr txBox="1"/>
          <p:nvPr/>
        </p:nvSpPr>
        <p:spPr>
          <a:xfrm>
            <a:off x="7253555" y="195209"/>
            <a:ext cx="4756935" cy="830997"/>
          </a:xfrm>
          <a:prstGeom prst="rect">
            <a:avLst/>
          </a:prstGeom>
          <a:noFill/>
        </p:spPr>
        <p:txBody>
          <a:bodyPr wrap="square" rtlCol="0">
            <a:spAutoFit/>
          </a:bodyPr>
          <a:lstStyle/>
          <a:p>
            <a:r>
              <a:rPr kumimoji="1" lang="ja-JP" altLang="en-US" sz="2400" b="1" dirty="0" smtClean="0">
                <a:solidFill>
                  <a:schemeClr val="bg1">
                    <a:lumMod val="95000"/>
                    <a:lumOff val="5000"/>
                  </a:schemeClr>
                </a:solidFill>
              </a:rPr>
              <a:t>平成</a:t>
            </a:r>
            <a:r>
              <a:rPr kumimoji="1" lang="en-US" altLang="ja-JP" sz="2400" b="1" dirty="0" smtClean="0">
                <a:solidFill>
                  <a:schemeClr val="bg1">
                    <a:lumMod val="95000"/>
                    <a:lumOff val="5000"/>
                  </a:schemeClr>
                </a:solidFill>
              </a:rPr>
              <a:t>27</a:t>
            </a:r>
            <a:r>
              <a:rPr kumimoji="1" lang="ja-JP" altLang="en-US" sz="2400" b="1" dirty="0" smtClean="0">
                <a:solidFill>
                  <a:schemeClr val="bg1">
                    <a:lumMod val="95000"/>
                    <a:lumOff val="5000"/>
                  </a:schemeClr>
                </a:solidFill>
              </a:rPr>
              <a:t>年</a:t>
            </a:r>
            <a:r>
              <a:rPr kumimoji="1" lang="en-US" altLang="ja-JP" sz="2400" b="1" dirty="0" smtClean="0">
                <a:solidFill>
                  <a:schemeClr val="bg1">
                    <a:lumMod val="95000"/>
                    <a:lumOff val="5000"/>
                  </a:schemeClr>
                </a:solidFill>
              </a:rPr>
              <a:t>4</a:t>
            </a:r>
            <a:r>
              <a:rPr kumimoji="1" lang="ja-JP" altLang="en-US" sz="2400" b="1" dirty="0" smtClean="0">
                <a:solidFill>
                  <a:schemeClr val="bg1">
                    <a:lumMod val="95000"/>
                    <a:lumOff val="5000"/>
                  </a:schemeClr>
                </a:solidFill>
              </a:rPr>
              <a:t>月</a:t>
            </a:r>
            <a:r>
              <a:rPr kumimoji="1" lang="en-US" altLang="ja-JP" sz="2400" b="1" dirty="0" smtClean="0">
                <a:solidFill>
                  <a:schemeClr val="bg1">
                    <a:lumMod val="95000"/>
                    <a:lumOff val="5000"/>
                  </a:schemeClr>
                </a:solidFill>
              </a:rPr>
              <a:t>17</a:t>
            </a:r>
            <a:r>
              <a:rPr kumimoji="1" lang="ja-JP" altLang="en-US" sz="2400" b="1" dirty="0" smtClean="0">
                <a:solidFill>
                  <a:schemeClr val="bg1">
                    <a:lumMod val="95000"/>
                    <a:lumOff val="5000"/>
                  </a:schemeClr>
                </a:solidFill>
              </a:rPr>
              <a:t>日</a:t>
            </a:r>
          </a:p>
          <a:p>
            <a:r>
              <a:rPr lang="ja-JP" altLang="en-US" sz="2400" b="1" dirty="0">
                <a:solidFill>
                  <a:srgbClr val="2A07BD"/>
                </a:solidFill>
              </a:rPr>
              <a:t>東涛会</a:t>
            </a:r>
            <a:r>
              <a:rPr lang="ja-JP" altLang="en-US" sz="2400" b="1" dirty="0" smtClean="0">
                <a:solidFill>
                  <a:srgbClr val="2A07BD"/>
                </a:solidFill>
              </a:rPr>
              <a:t>の論語の会が開かれた。</a:t>
            </a:r>
          </a:p>
        </p:txBody>
      </p:sp>
    </p:spTree>
    <p:extLst>
      <p:ext uri="{BB962C8B-B14F-4D97-AF65-F5344CB8AC3E}">
        <p14:creationId xmlns:p14="http://schemas.microsoft.com/office/powerpoint/2010/main" val="12781154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2" name="テキスト ボックス 1"/>
          <p:cNvSpPr txBox="1"/>
          <p:nvPr/>
        </p:nvSpPr>
        <p:spPr>
          <a:xfrm>
            <a:off x="9215919" y="287676"/>
            <a:ext cx="2856216" cy="2862322"/>
          </a:xfrm>
          <a:prstGeom prst="rect">
            <a:avLst/>
          </a:prstGeom>
          <a:noFill/>
        </p:spPr>
        <p:txBody>
          <a:bodyPr wrap="square" rtlCol="0">
            <a:spAutoFit/>
          </a:bodyPr>
          <a:lstStyle/>
          <a:p>
            <a:r>
              <a:rPr lang="ja-JP" altLang="en-US" b="1" dirty="0">
                <a:solidFill>
                  <a:srgbClr val="2A07BD"/>
                </a:solidFill>
              </a:rPr>
              <a:t>難しい</a:t>
            </a:r>
            <a:r>
              <a:rPr lang="ja-JP" altLang="en-US" b="1" dirty="0" smtClean="0">
                <a:solidFill>
                  <a:srgbClr val="2A07BD"/>
                </a:solidFill>
              </a:rPr>
              <a:t>論語の難文に</a:t>
            </a:r>
            <a:r>
              <a:rPr lang="ja-JP" altLang="en-US" b="1" dirty="0">
                <a:solidFill>
                  <a:srgbClr val="2A07BD"/>
                </a:solidFill>
              </a:rPr>
              <a:t>頭を</a:t>
            </a:r>
            <a:r>
              <a:rPr lang="ja-JP" altLang="en-US" b="1" dirty="0" smtClean="0">
                <a:solidFill>
                  <a:srgbClr val="2A07BD"/>
                </a:solidFill>
              </a:rPr>
              <a:t>痛めたその後</a:t>
            </a:r>
            <a:r>
              <a:rPr lang="ja-JP" altLang="en-US" b="1" dirty="0">
                <a:solidFill>
                  <a:srgbClr val="2A07BD"/>
                </a:solidFill>
              </a:rPr>
              <a:t>は樋口君の娘さんのレストラン「セ・コワ」で花見の宴となった。</a:t>
            </a:r>
          </a:p>
          <a:p>
            <a:r>
              <a:rPr lang="ja-JP" altLang="en-US" b="1" dirty="0">
                <a:solidFill>
                  <a:srgbClr val="2A07BD"/>
                </a:solidFill>
              </a:rPr>
              <a:t>正朗君も参加してくれて元気に語ってくれていたので安心をしていたの</a:t>
            </a:r>
            <a:r>
              <a:rPr lang="ja-JP" altLang="en-US" b="1" dirty="0" smtClean="0">
                <a:solidFill>
                  <a:srgbClr val="2A07BD"/>
                </a:solidFill>
              </a:rPr>
              <a:t>だが。</a:t>
            </a:r>
            <a:endParaRPr lang="ja-JP" altLang="en-US" b="1" dirty="0">
              <a:solidFill>
                <a:srgbClr val="2A07BD"/>
              </a:solidFill>
            </a:endParaRPr>
          </a:p>
          <a:p>
            <a:endParaRPr kumimoji="1" lang="ja-JP" altLang="en-US" dirty="0"/>
          </a:p>
        </p:txBody>
      </p:sp>
    </p:spTree>
    <p:extLst>
      <p:ext uri="{BB962C8B-B14F-4D97-AF65-F5344CB8AC3E}">
        <p14:creationId xmlns:p14="http://schemas.microsoft.com/office/powerpoint/2010/main" val="1320345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86676" y="234697"/>
            <a:ext cx="8534400" cy="630936"/>
          </a:xfrm>
        </p:spPr>
        <p:txBody>
          <a:bodyPr>
            <a:noAutofit/>
          </a:bodyPr>
          <a:lstStyle/>
          <a:p>
            <a:r>
              <a:rPr kumimoji="1" lang="ja-JP" altLang="en-US" sz="2400" b="1" dirty="0" smtClean="0">
                <a:solidFill>
                  <a:schemeClr val="bg1">
                    <a:lumMod val="95000"/>
                    <a:lumOff val="5000"/>
                  </a:schemeClr>
                </a:solidFill>
              </a:rPr>
              <a:t>平成</a:t>
            </a:r>
            <a:r>
              <a:rPr kumimoji="1" lang="en-US" altLang="ja-JP" sz="2400" b="1" dirty="0" smtClean="0">
                <a:solidFill>
                  <a:schemeClr val="bg1">
                    <a:lumMod val="95000"/>
                    <a:lumOff val="5000"/>
                  </a:schemeClr>
                </a:solidFill>
              </a:rPr>
              <a:t>16</a:t>
            </a:r>
            <a:r>
              <a:rPr kumimoji="1" lang="ja-JP" altLang="en-US" sz="2400" b="1" dirty="0" smtClean="0">
                <a:solidFill>
                  <a:schemeClr val="bg1">
                    <a:lumMod val="95000"/>
                    <a:lumOff val="5000"/>
                  </a:schemeClr>
                </a:solidFill>
              </a:rPr>
              <a:t>年</a:t>
            </a:r>
            <a:r>
              <a:rPr kumimoji="1" lang="en-US" altLang="ja-JP" sz="2400" b="1" dirty="0" smtClean="0">
                <a:solidFill>
                  <a:schemeClr val="bg1">
                    <a:lumMod val="95000"/>
                    <a:lumOff val="5000"/>
                  </a:schemeClr>
                </a:solidFill>
              </a:rPr>
              <a:t>10</a:t>
            </a:r>
            <a:r>
              <a:rPr kumimoji="1" lang="ja-JP" altLang="en-US" sz="2400" b="1" dirty="0" smtClean="0">
                <a:solidFill>
                  <a:schemeClr val="bg1">
                    <a:lumMod val="95000"/>
                    <a:lumOff val="5000"/>
                  </a:schemeClr>
                </a:solidFill>
              </a:rPr>
              <a:t>月</a:t>
            </a:r>
            <a:r>
              <a:rPr kumimoji="1" lang="en-US" altLang="ja-JP" sz="2400" b="1" dirty="0" smtClean="0">
                <a:solidFill>
                  <a:schemeClr val="bg1">
                    <a:lumMod val="95000"/>
                    <a:lumOff val="5000"/>
                  </a:schemeClr>
                </a:solidFill>
              </a:rPr>
              <a:t>31</a:t>
            </a:r>
            <a:r>
              <a:rPr kumimoji="1" lang="ja-JP" altLang="en-US" sz="2400" b="1" dirty="0" smtClean="0">
                <a:solidFill>
                  <a:schemeClr val="bg1">
                    <a:lumMod val="95000"/>
                    <a:lumOff val="5000"/>
                  </a:schemeClr>
                </a:solidFill>
              </a:rPr>
              <a:t>日　蔵王温泉でのクラス会　恩師　水戸部欣也先生を</a:t>
            </a:r>
            <a:r>
              <a:rPr lang="ja-JP" altLang="en-US" sz="2400" b="1" dirty="0" smtClean="0">
                <a:solidFill>
                  <a:schemeClr val="bg1">
                    <a:lumMod val="95000"/>
                    <a:lumOff val="5000"/>
                  </a:schemeClr>
                </a:solidFill>
              </a:rPr>
              <a:t>お迎えし</a:t>
            </a:r>
            <a:r>
              <a:rPr lang="ja-JP" altLang="en-US" sz="2400" b="1" dirty="0">
                <a:solidFill>
                  <a:schemeClr val="bg1">
                    <a:lumMod val="95000"/>
                    <a:lumOff val="5000"/>
                  </a:schemeClr>
                </a:solidFill>
              </a:rPr>
              <a:t>て</a:t>
            </a:r>
            <a:endParaRPr kumimoji="1" lang="ja-JP" altLang="en-US" sz="2400" b="1" dirty="0">
              <a:solidFill>
                <a:schemeClr val="bg1">
                  <a:lumMod val="95000"/>
                  <a:lumOff val="5000"/>
                </a:schemeClr>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24" y="865633"/>
            <a:ext cx="7770368" cy="5827776"/>
          </a:xfrm>
          <a:prstGeom prst="rect">
            <a:avLst/>
          </a:prstGeom>
        </p:spPr>
      </p:pic>
    </p:spTree>
    <p:extLst>
      <p:ext uri="{BB962C8B-B14F-4D97-AF65-F5344CB8AC3E}">
        <p14:creationId xmlns:p14="http://schemas.microsoft.com/office/powerpoint/2010/main" val="134098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38412" y="457200"/>
            <a:ext cx="8534400" cy="3615267"/>
          </a:xfrm>
        </p:spPr>
        <p:txBody>
          <a:bodyPr/>
          <a:lstStyle/>
          <a:p>
            <a:r>
              <a:rPr kumimoji="1" lang="ja-JP" altLang="en-US" b="1" dirty="0" smtClean="0">
                <a:solidFill>
                  <a:srgbClr val="C00000"/>
                </a:solidFill>
              </a:rPr>
              <a:t>平成</a:t>
            </a:r>
            <a:r>
              <a:rPr kumimoji="1" lang="en-US" altLang="ja-JP" b="1" dirty="0" smtClean="0">
                <a:solidFill>
                  <a:srgbClr val="C00000"/>
                </a:solidFill>
              </a:rPr>
              <a:t>19</a:t>
            </a:r>
            <a:r>
              <a:rPr kumimoji="1" lang="ja-JP" altLang="en-US" b="1" dirty="0" smtClean="0">
                <a:solidFill>
                  <a:srgbClr val="C00000"/>
                </a:solidFill>
              </a:rPr>
              <a:t>年</a:t>
            </a:r>
            <a:r>
              <a:rPr kumimoji="1" lang="en-US" altLang="ja-JP" b="1" dirty="0" smtClean="0">
                <a:solidFill>
                  <a:srgbClr val="C00000"/>
                </a:solidFill>
              </a:rPr>
              <a:t>7</a:t>
            </a:r>
            <a:r>
              <a:rPr kumimoji="1" lang="ja-JP" altLang="en-US" b="1" dirty="0" smtClean="0">
                <a:solidFill>
                  <a:srgbClr val="C00000"/>
                </a:solidFill>
              </a:rPr>
              <a:t>月</a:t>
            </a:r>
            <a:r>
              <a:rPr kumimoji="1" lang="en-US" altLang="ja-JP" b="1" dirty="0" smtClean="0">
                <a:solidFill>
                  <a:srgbClr val="C00000"/>
                </a:solidFill>
              </a:rPr>
              <a:t>15</a:t>
            </a:r>
            <a:r>
              <a:rPr kumimoji="1" lang="ja-JP" altLang="en-US" b="1" dirty="0" smtClean="0">
                <a:solidFill>
                  <a:srgbClr val="C00000"/>
                </a:solidFill>
              </a:rPr>
              <a:t>日に東涛会だより第一号を発刊しました。</a:t>
            </a:r>
          </a:p>
          <a:p>
            <a:r>
              <a:rPr lang="ja-JP" altLang="en-US" b="1" dirty="0" smtClean="0">
                <a:solidFill>
                  <a:srgbClr val="C00000"/>
                </a:solidFill>
              </a:rPr>
              <a:t>「東涛会だより」の発刊は彼の悲願でした。</a:t>
            </a:r>
          </a:p>
          <a:p>
            <a:r>
              <a:rPr kumimoji="1" lang="ja-JP" altLang="en-US" b="1" dirty="0" smtClean="0">
                <a:solidFill>
                  <a:srgbClr val="C00000"/>
                </a:solidFill>
              </a:rPr>
              <a:t>掲載</a:t>
            </a:r>
            <a:r>
              <a:rPr kumimoji="1" lang="ja-JP" altLang="en-US" b="1" dirty="0">
                <a:solidFill>
                  <a:srgbClr val="C00000"/>
                </a:solidFill>
              </a:rPr>
              <a:t>記事</a:t>
            </a:r>
            <a:r>
              <a:rPr kumimoji="1" lang="ja-JP" altLang="en-US" b="1" dirty="0" smtClean="0">
                <a:solidFill>
                  <a:srgbClr val="C00000"/>
                </a:solidFill>
              </a:rPr>
              <a:t>を求めて会員の家を訪問して歩く正朗君は生き生きと</a:t>
            </a:r>
          </a:p>
          <a:p>
            <a:r>
              <a:rPr lang="ja-JP" altLang="en-US" b="1" dirty="0" smtClean="0">
                <a:solidFill>
                  <a:srgbClr val="C00000"/>
                </a:solidFill>
              </a:rPr>
              <a:t>していました</a:t>
            </a:r>
          </a:p>
          <a:p>
            <a:r>
              <a:rPr lang="ja-JP" altLang="en-US" b="1" dirty="0">
                <a:solidFill>
                  <a:srgbClr val="C00000"/>
                </a:solidFill>
              </a:rPr>
              <a:t>最初</a:t>
            </a:r>
            <a:r>
              <a:rPr lang="ja-JP" altLang="en-US" b="1" dirty="0" smtClean="0">
                <a:solidFill>
                  <a:srgbClr val="C00000"/>
                </a:solidFill>
              </a:rPr>
              <a:t>の編集会議を最上義光記念館横の喫茶店で行ったことを鮮明に</a:t>
            </a:r>
          </a:p>
          <a:p>
            <a:r>
              <a:rPr lang="ja-JP" altLang="en-US" b="1" dirty="0" smtClean="0">
                <a:solidFill>
                  <a:srgbClr val="C00000"/>
                </a:solidFill>
              </a:rPr>
              <a:t>覚えています</a:t>
            </a:r>
            <a:r>
              <a:rPr lang="ja-JP" altLang="en-US" b="1" dirty="0">
                <a:solidFill>
                  <a:srgbClr val="C00000"/>
                </a:solidFill>
              </a:rPr>
              <a:t>。</a:t>
            </a:r>
            <a:endParaRPr lang="ja-JP" altLang="en-US" b="1" dirty="0" smtClean="0">
              <a:solidFill>
                <a:srgbClr val="C00000"/>
              </a:solidFill>
            </a:endParaRPr>
          </a:p>
          <a:p>
            <a:endParaRPr kumimoji="1" lang="ja-JP" altLang="en-US" b="1" dirty="0">
              <a:solidFill>
                <a:srgbClr val="C00000"/>
              </a:solidFill>
            </a:endParaRPr>
          </a:p>
          <a:p>
            <a:r>
              <a:rPr lang="ja-JP" altLang="en-US" b="1" dirty="0" smtClean="0">
                <a:solidFill>
                  <a:srgbClr val="C00000"/>
                </a:solidFill>
              </a:rPr>
              <a:t>　</a:t>
            </a:r>
            <a:r>
              <a:rPr lang="ja-JP" altLang="en-US" b="1" dirty="0" smtClean="0">
                <a:solidFill>
                  <a:srgbClr val="FFFF00"/>
                </a:solidFill>
                <a:effectLst>
                  <a:glow rad="127000">
                    <a:srgbClr val="FFFF00"/>
                  </a:glow>
                </a:effectLst>
                <a:hlinkClick r:id="rId2" action="ppaction://hlinkfile"/>
              </a:rPr>
              <a:t>東涛会だより第一号</a:t>
            </a:r>
            <a:endParaRPr kumimoji="1" lang="ja-JP" altLang="en-US" b="1" dirty="0">
              <a:solidFill>
                <a:srgbClr val="FFFF00"/>
              </a:solidFill>
              <a:effectLst>
                <a:glow rad="127000">
                  <a:srgbClr val="FFFF00"/>
                </a:glow>
              </a:effectLst>
            </a:endParaRPr>
          </a:p>
        </p:txBody>
      </p:sp>
      <p:sp>
        <p:nvSpPr>
          <p:cNvPr id="4" name="テキスト ボックス 3"/>
          <p:cNvSpPr txBox="1"/>
          <p:nvPr/>
        </p:nvSpPr>
        <p:spPr>
          <a:xfrm>
            <a:off x="1077893" y="190500"/>
            <a:ext cx="954107" cy="6299200"/>
          </a:xfrm>
          <a:prstGeom prst="rect">
            <a:avLst/>
          </a:prstGeom>
          <a:noFill/>
        </p:spPr>
        <p:txBody>
          <a:bodyPr vert="eaVert" wrap="square" rtlCol="0">
            <a:spAutoFit/>
          </a:bodyPr>
          <a:lstStyle/>
          <a:p>
            <a:r>
              <a:rPr kumimoji="1" lang="ja-JP" altLang="en-US" sz="3200" b="1" dirty="0" smtClean="0">
                <a:solidFill>
                  <a:schemeClr val="bg1"/>
                </a:solidFill>
              </a:rPr>
              <a:t>東涛会だより発刊の実現</a:t>
            </a:r>
          </a:p>
          <a:p>
            <a:endParaRPr kumimoji="1" lang="ja-JP" altLang="en-US" dirty="0"/>
          </a:p>
        </p:txBody>
      </p:sp>
    </p:spTree>
    <p:extLst>
      <p:ext uri="{BB962C8B-B14F-4D97-AF65-F5344CB8AC3E}">
        <p14:creationId xmlns:p14="http://schemas.microsoft.com/office/powerpoint/2010/main" val="426581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323" y="418957"/>
            <a:ext cx="892552" cy="6362700"/>
          </a:xfrm>
          <a:prstGeom prst="rect">
            <a:avLst/>
          </a:prstGeom>
          <a:noFill/>
        </p:spPr>
        <p:txBody>
          <a:bodyPr vert="eaVert" wrap="square" rtlCol="0">
            <a:spAutoFit/>
          </a:bodyPr>
          <a:lstStyle/>
          <a:p>
            <a:r>
              <a:rPr kumimoji="1" lang="ja-JP" altLang="en-US" sz="2800" b="1" dirty="0" smtClean="0">
                <a:solidFill>
                  <a:srgbClr val="2A07BD"/>
                </a:solidFill>
                <a:latin typeface="HGP創英角ﾎﾟｯﾌﾟ体" panose="040B0A00000000000000" pitchFamily="50" charset="-128"/>
                <a:ea typeface="HGP創英角ﾎﾟｯﾌﾟ体" panose="040B0A00000000000000" pitchFamily="50" charset="-128"/>
              </a:rPr>
              <a:t>山形東涛会ホームページの開設</a:t>
            </a:r>
          </a:p>
          <a:p>
            <a:endParaRPr kumimoji="1" lang="ja-JP" altLang="en-US" dirty="0"/>
          </a:p>
        </p:txBody>
      </p:sp>
      <p:sp>
        <p:nvSpPr>
          <p:cNvPr id="5" name="テキスト ボックス 4"/>
          <p:cNvSpPr txBox="1"/>
          <p:nvPr/>
        </p:nvSpPr>
        <p:spPr>
          <a:xfrm>
            <a:off x="1736333" y="801384"/>
            <a:ext cx="8989887" cy="3970318"/>
          </a:xfrm>
          <a:prstGeom prst="rect">
            <a:avLst/>
          </a:prstGeom>
          <a:noFill/>
        </p:spPr>
        <p:txBody>
          <a:bodyPr wrap="square" rtlCol="0">
            <a:spAutoFit/>
          </a:bodyPr>
          <a:lstStyle/>
          <a:p>
            <a:r>
              <a:rPr kumimoji="1" lang="ja-JP" altLang="en-US" sz="2400" b="1" dirty="0" smtClean="0">
                <a:solidFill>
                  <a:srgbClr val="C00000"/>
                </a:solidFill>
              </a:rPr>
              <a:t>東涛会会報の発刊に加え山形東涛会のホームページも</a:t>
            </a:r>
          </a:p>
          <a:p>
            <a:r>
              <a:rPr lang="ja-JP" altLang="en-US" sz="2400" b="1" dirty="0" smtClean="0">
                <a:solidFill>
                  <a:srgbClr val="C00000"/>
                </a:solidFill>
              </a:rPr>
              <a:t>開設しようということになった。</a:t>
            </a:r>
          </a:p>
          <a:p>
            <a:r>
              <a:rPr kumimoji="1" lang="ja-JP" altLang="en-US" sz="2400" b="1" dirty="0">
                <a:solidFill>
                  <a:srgbClr val="C00000"/>
                </a:solidFill>
              </a:rPr>
              <a:t>正朗君</a:t>
            </a:r>
            <a:r>
              <a:rPr kumimoji="1" lang="ja-JP" altLang="en-US" sz="2400" b="1" dirty="0" smtClean="0">
                <a:solidFill>
                  <a:srgbClr val="C00000"/>
                </a:solidFill>
              </a:rPr>
              <a:t>と私とで何回も話をして煮詰めていったのが懐</a:t>
            </a:r>
          </a:p>
          <a:p>
            <a:r>
              <a:rPr kumimoji="1" lang="ja-JP" altLang="en-US" sz="2400" b="1" dirty="0" smtClean="0">
                <a:solidFill>
                  <a:srgbClr val="C00000"/>
                </a:solidFill>
              </a:rPr>
              <a:t>かしい。　平成</a:t>
            </a:r>
            <a:r>
              <a:rPr kumimoji="1" lang="en-US" altLang="ja-JP" sz="2400" b="1" dirty="0" smtClean="0">
                <a:solidFill>
                  <a:srgbClr val="C00000"/>
                </a:solidFill>
              </a:rPr>
              <a:t>19</a:t>
            </a:r>
            <a:r>
              <a:rPr kumimoji="1" lang="ja-JP" altLang="en-US" sz="2400" b="1" dirty="0" smtClean="0">
                <a:solidFill>
                  <a:srgbClr val="C00000"/>
                </a:solidFill>
              </a:rPr>
              <a:t>年</a:t>
            </a:r>
            <a:r>
              <a:rPr kumimoji="1" lang="en-US" altLang="ja-JP" sz="2400" b="1" dirty="0" smtClean="0">
                <a:solidFill>
                  <a:srgbClr val="C00000"/>
                </a:solidFill>
              </a:rPr>
              <a:t>5</a:t>
            </a:r>
            <a:r>
              <a:rPr kumimoji="1" lang="ja-JP" altLang="en-US" sz="2400" b="1" dirty="0" smtClean="0">
                <a:solidFill>
                  <a:srgbClr val="C00000"/>
                </a:solidFill>
              </a:rPr>
              <a:t>月の事だった。</a:t>
            </a:r>
            <a:endParaRPr lang="ja-JP" altLang="en-US" sz="2400" b="1" dirty="0">
              <a:solidFill>
                <a:srgbClr val="C00000"/>
              </a:solidFill>
            </a:endParaRPr>
          </a:p>
          <a:p>
            <a:endParaRPr kumimoji="1" lang="ja-JP" altLang="en-US" sz="2400" b="1" dirty="0" smtClean="0">
              <a:solidFill>
                <a:srgbClr val="C00000"/>
              </a:solidFill>
            </a:endParaRPr>
          </a:p>
          <a:p>
            <a:endParaRPr lang="ja-JP" altLang="en-US" b="1" dirty="0" smtClean="0">
              <a:solidFill>
                <a:srgbClr val="C00000"/>
              </a:solidFill>
            </a:endParaRPr>
          </a:p>
          <a:p>
            <a:endParaRPr lang="ja-JP" altLang="en-US" b="1" dirty="0">
              <a:solidFill>
                <a:srgbClr val="C00000"/>
              </a:solidFill>
            </a:endParaRPr>
          </a:p>
          <a:p>
            <a:endParaRPr lang="ja-JP" altLang="en-US" b="1" dirty="0" smtClean="0">
              <a:solidFill>
                <a:srgbClr val="C00000"/>
              </a:solidFill>
            </a:endParaRPr>
          </a:p>
          <a:p>
            <a:endParaRPr lang="ja-JP" altLang="en-US" b="1" dirty="0">
              <a:solidFill>
                <a:srgbClr val="C00000"/>
              </a:solidFill>
            </a:endParaRPr>
          </a:p>
          <a:p>
            <a:endParaRPr lang="ja-JP" altLang="en-US" b="1" dirty="0">
              <a:solidFill>
                <a:srgbClr val="C00000"/>
              </a:solidFill>
            </a:endParaRPr>
          </a:p>
          <a:p>
            <a:r>
              <a:rPr kumimoji="1" lang="ja-JP" altLang="en-US" b="1" dirty="0" smtClean="0">
                <a:solidFill>
                  <a:srgbClr val="C00000"/>
                </a:solidFill>
              </a:rPr>
              <a:t>　</a:t>
            </a:r>
            <a:r>
              <a:rPr kumimoji="1" lang="ja-JP" altLang="en-US" sz="2400" b="1" dirty="0" smtClean="0">
                <a:solidFill>
                  <a:srgbClr val="FFFF00"/>
                </a:solidFill>
                <a:effectLst>
                  <a:glow rad="127000">
                    <a:srgbClr val="FFFF00"/>
                  </a:glow>
                </a:effectLst>
                <a:latin typeface="HGP創英角ﾎﾟｯﾌﾟ体" panose="040B0A00000000000000" pitchFamily="50" charset="-128"/>
                <a:ea typeface="HGP創英角ﾎﾟｯﾌﾟ体" panose="040B0A00000000000000" pitchFamily="50" charset="-128"/>
                <a:hlinkClick r:id="rId2" action="ppaction://hlinkfile"/>
              </a:rPr>
              <a:t>山形東涛会ホームページ</a:t>
            </a:r>
            <a:endParaRPr kumimoji="1" lang="ja-JP" altLang="en-US" sz="2400" b="1" dirty="0" smtClean="0">
              <a:solidFill>
                <a:srgbClr val="FFFF00"/>
              </a:solidFill>
              <a:effectLst>
                <a:glow rad="127000">
                  <a:srgbClr val="FFFF00"/>
                </a:glow>
              </a:effectLst>
              <a:latin typeface="HGP創英角ﾎﾟｯﾌﾟ体" panose="040B0A00000000000000" pitchFamily="50" charset="-128"/>
              <a:ea typeface="HGP創英角ﾎﾟｯﾌﾟ体" panose="040B0A00000000000000" pitchFamily="50" charset="-128"/>
            </a:endParaRPr>
          </a:p>
          <a:p>
            <a:endParaRPr kumimoji="1" lang="ja-JP" altLang="en-US" b="1" dirty="0">
              <a:solidFill>
                <a:srgbClr val="C00000"/>
              </a:solidFill>
            </a:endParaRPr>
          </a:p>
        </p:txBody>
      </p:sp>
    </p:spTree>
    <p:extLst>
      <p:ext uri="{BB962C8B-B14F-4D97-AF65-F5344CB8AC3E}">
        <p14:creationId xmlns:p14="http://schemas.microsoft.com/office/powerpoint/2010/main" val="1216672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76300" y="381000"/>
            <a:ext cx="9118600" cy="6001643"/>
          </a:xfrm>
          <a:prstGeom prst="rect">
            <a:avLst/>
          </a:prstGeom>
          <a:noFill/>
        </p:spPr>
        <p:txBody>
          <a:bodyPr wrap="square" rtlCol="0">
            <a:spAutoFit/>
          </a:bodyPr>
          <a:lstStyle/>
          <a:p>
            <a:r>
              <a:rPr kumimoji="1" lang="ja-JP" altLang="en-US" sz="2400" dirty="0" smtClean="0">
                <a:solidFill>
                  <a:srgbClr val="2A07BD"/>
                </a:solidFill>
                <a:latin typeface="HGP創英角ｺﾞｼｯｸUB" panose="020B0900000000000000" pitchFamily="50" charset="-128"/>
                <a:ea typeface="HGP創英角ｺﾞｼｯｸUB" panose="020B0900000000000000" pitchFamily="50" charset="-128"/>
              </a:rPr>
              <a:t>これまでの映像は鈴木正朗君が関わった東涛会の事業のごく一部です。</a:t>
            </a:r>
          </a:p>
          <a:p>
            <a:r>
              <a:rPr lang="ja-JP" altLang="en-US" sz="2400" dirty="0" smtClean="0">
                <a:solidFill>
                  <a:srgbClr val="2A07BD"/>
                </a:solidFill>
                <a:latin typeface="HGP創英角ｺﾞｼｯｸUB" panose="020B0900000000000000" pitchFamily="50" charset="-128"/>
                <a:ea typeface="HGP創英角ｺﾞｼｯｸUB" panose="020B0900000000000000" pitchFamily="50" charset="-128"/>
              </a:rPr>
              <a:t>まだまだ多くの映像が残っています。</a:t>
            </a:r>
          </a:p>
          <a:p>
            <a:endParaRPr kumimoji="1" lang="ja-JP" altLang="en-US" sz="2400" dirty="0" smtClean="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彼</a:t>
            </a:r>
            <a:r>
              <a:rPr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は常に会員の家を訪問し、語り合って山形東涛会の発展に必要な事項を掘り起こしていました。そしてそのことを実現するための人間の配置をし、尻を押して事業実現のためにがむしゃらに動き回るのでした。</a:t>
            </a:r>
          </a:p>
          <a:p>
            <a:r>
              <a:rPr lang="ja-JP" altLang="en-US" sz="2400" dirty="0" smtClean="0">
                <a:solidFill>
                  <a:schemeClr val="bg1"/>
                </a:solidFill>
                <a:latin typeface="HGP創英角ｺﾞｼｯｸUB" panose="020B0900000000000000" pitchFamily="50" charset="-128"/>
                <a:ea typeface="HGP創英角ｺﾞｼｯｸUB" panose="020B0900000000000000" pitchFamily="50" charset="-128"/>
              </a:rPr>
              <a:t>これも東涛会会員一人一人が生きがいを持って人生を生きていけるようにと願って会員が活動できる舞台づくりに努めてくれていたのです。</a:t>
            </a:r>
          </a:p>
          <a:p>
            <a:endParaRPr kumimoji="1" lang="ja-JP" altLang="en-US" sz="2400" dirty="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400" dirty="0" smtClean="0">
                <a:solidFill>
                  <a:srgbClr val="FFFF00"/>
                </a:solidFill>
                <a:latin typeface="HGP創英角ｺﾞｼｯｸUB" panose="020B0900000000000000" pitchFamily="50" charset="-128"/>
                <a:ea typeface="HGP創英角ｺﾞｼｯｸUB" panose="020B0900000000000000" pitchFamily="50" charset="-128"/>
              </a:rPr>
              <a:t>鈴木正朗君は東涛会会員の生きがいづく</a:t>
            </a:r>
            <a:r>
              <a:rPr lang="ja-JP" altLang="en-US" sz="2400" dirty="0" err="1" smtClean="0">
                <a:solidFill>
                  <a:srgbClr val="FFFF00"/>
                </a:solidFill>
                <a:latin typeface="HGP創英角ｺﾞｼｯｸUB" panose="020B0900000000000000" pitchFamily="50" charset="-128"/>
                <a:ea typeface="HGP創英角ｺﾞｼｯｸUB" panose="020B0900000000000000" pitchFamily="50" charset="-128"/>
              </a:rPr>
              <a:t>りに</a:t>
            </a:r>
            <a:r>
              <a:rPr lang="ja-JP" altLang="en-US" sz="2400" dirty="0" smtClean="0">
                <a:solidFill>
                  <a:srgbClr val="FFFF00"/>
                </a:solidFill>
                <a:latin typeface="HGP創英角ｺﾞｼｯｸUB" panose="020B0900000000000000" pitchFamily="50" charset="-128"/>
                <a:ea typeface="HGP創英角ｺﾞｼｯｸUB" panose="020B0900000000000000" pitchFamily="50" charset="-128"/>
              </a:rPr>
              <a:t>邁進してくれた私たちの人生プロモータであり、プロデューサでありました。</a:t>
            </a:r>
          </a:p>
          <a:p>
            <a:r>
              <a:rPr lang="ja-JP" altLang="en-US" sz="2400" dirty="0" smtClean="0">
                <a:solidFill>
                  <a:srgbClr val="FFFF00"/>
                </a:solidFill>
                <a:latin typeface="HGP創英角ｺﾞｼｯｸUB" panose="020B0900000000000000" pitchFamily="50" charset="-128"/>
                <a:ea typeface="HGP創英角ｺﾞｼｯｸUB" panose="020B0900000000000000" pitchFamily="50" charset="-128"/>
              </a:rPr>
              <a:t>お</a:t>
            </a:r>
            <a:r>
              <a:rPr lang="ja-JP" altLang="en-US" sz="2400" dirty="0">
                <a:solidFill>
                  <a:srgbClr val="FFFF00"/>
                </a:solidFill>
                <a:latin typeface="HGP創英角ｺﾞｼｯｸUB" panose="020B0900000000000000" pitchFamily="50" charset="-128"/>
                <a:ea typeface="HGP創英角ｺﾞｼｯｸUB" panose="020B0900000000000000" pitchFamily="50" charset="-128"/>
              </a:rPr>
              <a:t>蔭</a:t>
            </a:r>
            <a:r>
              <a:rPr lang="ja-JP" altLang="en-US" sz="2400" dirty="0" smtClean="0">
                <a:solidFill>
                  <a:srgbClr val="FFFF00"/>
                </a:solidFill>
                <a:latin typeface="HGP創英角ｺﾞｼｯｸUB" panose="020B0900000000000000" pitchFamily="50" charset="-128"/>
                <a:ea typeface="HGP創英角ｺﾞｼｯｸUB" panose="020B0900000000000000" pitchFamily="50" charset="-128"/>
              </a:rPr>
              <a:t>で私たちは目的を持ちながら毎日を生きております。</a:t>
            </a:r>
          </a:p>
          <a:p>
            <a:r>
              <a:rPr kumimoji="1" lang="ja-JP" altLang="en-US" sz="2400" dirty="0">
                <a:solidFill>
                  <a:srgbClr val="FFFF00"/>
                </a:solidFill>
                <a:latin typeface="HGP創英角ｺﾞｼｯｸUB" panose="020B0900000000000000" pitchFamily="50" charset="-128"/>
                <a:ea typeface="HGP創英角ｺﾞｼｯｸUB" panose="020B0900000000000000" pitchFamily="50" charset="-128"/>
              </a:rPr>
              <a:t>今</a:t>
            </a:r>
            <a:r>
              <a:rPr kumimoji="1" lang="ja-JP" altLang="en-US" sz="2400" dirty="0" smtClean="0">
                <a:solidFill>
                  <a:srgbClr val="FFFF00"/>
                </a:solidFill>
                <a:latin typeface="HGP創英角ｺﾞｼｯｸUB" panose="020B0900000000000000" pitchFamily="50" charset="-128"/>
                <a:ea typeface="HGP創英角ｺﾞｼｯｸUB" panose="020B0900000000000000" pitchFamily="50" charset="-128"/>
              </a:rPr>
              <a:t>は、ただただ彼のご冥福をお祈りするばかりであります。</a:t>
            </a:r>
          </a:p>
          <a:p>
            <a:endParaRPr kumimoji="1" lang="ja-JP" altLang="en-US" sz="2400" dirty="0" smtClean="0">
              <a:solidFill>
                <a:srgbClr val="FFFF00"/>
              </a:solidFill>
              <a:latin typeface="HGP創英角ｺﾞｼｯｸUB" panose="020B0900000000000000" pitchFamily="50" charset="-128"/>
              <a:ea typeface="HGP創英角ｺﾞｼｯｸUB" panose="020B0900000000000000" pitchFamily="50" charset="-128"/>
            </a:endParaRPr>
          </a:p>
          <a:p>
            <a:r>
              <a:rPr lang="ja-JP" altLang="en-US" sz="2400" dirty="0" smtClean="0">
                <a:solidFill>
                  <a:schemeClr val="accent2">
                    <a:lumMod val="40000"/>
                    <a:lumOff val="60000"/>
                  </a:schemeClr>
                </a:solidFill>
                <a:latin typeface="HGP創英角ｺﾞｼｯｸUB" panose="020B0900000000000000" pitchFamily="50" charset="-128"/>
                <a:ea typeface="HGP創英角ｺﾞｼｯｸUB" panose="020B0900000000000000" pitchFamily="50" charset="-128"/>
              </a:rPr>
              <a:t>　　　　　　　鈴木正朗君　本当にありがとうございました。</a:t>
            </a:r>
          </a:p>
          <a:p>
            <a:endParaRPr kumimoji="1" lang="ja-JP" altLang="en-US" sz="24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2" name="爆発 1 1"/>
          <p:cNvSpPr/>
          <p:nvPr/>
        </p:nvSpPr>
        <p:spPr>
          <a:xfrm>
            <a:off x="1037691" y="5468243"/>
            <a:ext cx="914400" cy="914400"/>
          </a:xfrm>
          <a:prstGeom prst="irregularSeal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7754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130943" y="0"/>
            <a:ext cx="2400657" cy="6692900"/>
          </a:xfrm>
          <a:prstGeom prst="rect">
            <a:avLst/>
          </a:prstGeom>
          <a:noFill/>
        </p:spPr>
        <p:txBody>
          <a:bodyPr vert="eaVert" wrap="square" rtlCol="0">
            <a:spAutoFit/>
          </a:bodyPr>
          <a:lstStyle/>
          <a:p>
            <a:r>
              <a:rPr kumimoji="1" lang="ja-JP" altLang="en-US" sz="2400" b="1" dirty="0" smtClean="0">
                <a:solidFill>
                  <a:srgbClr val="C00000"/>
                </a:solidFill>
              </a:rPr>
              <a:t>平成二十年四月二十六日　山形東涛会総会開催</a:t>
            </a:r>
          </a:p>
          <a:p>
            <a:endParaRPr lang="ja-JP" altLang="en-US" sz="2400" b="1" dirty="0">
              <a:solidFill>
                <a:srgbClr val="2A07BD"/>
              </a:solidFill>
            </a:endParaRPr>
          </a:p>
          <a:p>
            <a:r>
              <a:rPr kumimoji="1" lang="ja-JP" altLang="en-US" sz="2400" b="1" dirty="0" smtClean="0">
                <a:solidFill>
                  <a:srgbClr val="2A07BD"/>
                </a:solidFill>
              </a:rPr>
              <a:t>　会場を山辺町玉虫湖畔荘で開きました。</a:t>
            </a:r>
          </a:p>
          <a:p>
            <a:r>
              <a:rPr lang="ja-JP" altLang="en-US" sz="2400" b="1" dirty="0">
                <a:solidFill>
                  <a:srgbClr val="2A07BD"/>
                </a:solidFill>
              </a:rPr>
              <a:t>　</a:t>
            </a:r>
            <a:r>
              <a:rPr lang="ja-JP" altLang="en-US" sz="2400" b="1" dirty="0" smtClean="0">
                <a:solidFill>
                  <a:srgbClr val="2A07BD"/>
                </a:solidFill>
              </a:rPr>
              <a:t>当然、仕掛け人は山辺の名士、鈴木正朗君の声掛けでした。このころから彼のプロモータとしての才覚が生まれていたという気がします。</a:t>
            </a:r>
            <a:endParaRPr kumimoji="1" lang="ja-JP" altLang="en-US" sz="2400" b="1" dirty="0">
              <a:solidFill>
                <a:srgbClr val="2A07BD"/>
              </a:solidFill>
            </a:endParaRPr>
          </a:p>
        </p:txBody>
      </p:sp>
    </p:spTree>
    <p:extLst>
      <p:ext uri="{BB962C8B-B14F-4D97-AF65-F5344CB8AC3E}">
        <p14:creationId xmlns:p14="http://schemas.microsoft.com/office/powerpoint/2010/main" val="3977533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6" name="テキスト ボックス 5"/>
          <p:cNvSpPr txBox="1"/>
          <p:nvPr/>
        </p:nvSpPr>
        <p:spPr>
          <a:xfrm>
            <a:off x="9502338" y="171450"/>
            <a:ext cx="1292662" cy="6515100"/>
          </a:xfrm>
          <a:prstGeom prst="rect">
            <a:avLst/>
          </a:prstGeom>
          <a:noFill/>
        </p:spPr>
        <p:txBody>
          <a:bodyPr vert="eaVert" wrap="square" rtlCol="0">
            <a:spAutoFit/>
          </a:bodyPr>
          <a:lstStyle/>
          <a:p>
            <a:r>
              <a:rPr kumimoji="1" lang="ja-JP" altLang="en-US" sz="2400" b="1" dirty="0" smtClean="0">
                <a:solidFill>
                  <a:schemeClr val="accent1">
                    <a:lumMod val="75000"/>
                  </a:schemeClr>
                </a:solidFill>
              </a:rPr>
              <a:t>この頃から総会時にお謡いをすることが定着していたかなと思います。ここにも正朗君が片隅で謡に参加しているのが分かります。</a:t>
            </a:r>
            <a:endParaRPr kumimoji="1" lang="ja-JP" altLang="en-US" sz="2400" b="1" dirty="0">
              <a:solidFill>
                <a:schemeClr val="accent1">
                  <a:lumMod val="75000"/>
                </a:schemeClr>
              </a:solidFill>
            </a:endParaRPr>
          </a:p>
        </p:txBody>
      </p:sp>
    </p:spTree>
    <p:extLst>
      <p:ext uri="{BB962C8B-B14F-4D97-AF65-F5344CB8AC3E}">
        <p14:creationId xmlns:p14="http://schemas.microsoft.com/office/powerpoint/2010/main" val="3186719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p:spPr>
      </p:pic>
      <p:sp>
        <p:nvSpPr>
          <p:cNvPr id="5" name="テキスト ボックス 4"/>
          <p:cNvSpPr txBox="1"/>
          <p:nvPr/>
        </p:nvSpPr>
        <p:spPr>
          <a:xfrm>
            <a:off x="9476938" y="222250"/>
            <a:ext cx="1292662" cy="6413500"/>
          </a:xfrm>
          <a:prstGeom prst="rect">
            <a:avLst/>
          </a:prstGeom>
          <a:noFill/>
        </p:spPr>
        <p:txBody>
          <a:bodyPr vert="eaVert" wrap="square" rtlCol="0">
            <a:spAutoFit/>
          </a:bodyPr>
          <a:lstStyle/>
          <a:p>
            <a:r>
              <a:rPr kumimoji="1" lang="ja-JP" altLang="en-US" sz="2400" b="1" dirty="0" smtClean="0">
                <a:solidFill>
                  <a:schemeClr val="bg1"/>
                </a:solidFill>
              </a:rPr>
              <a:t>懇親会の最後には山形東涛会会長のエールで会を締めることもこの頃から慣例として定着したと思います。</a:t>
            </a:r>
            <a:endParaRPr kumimoji="1" lang="ja-JP" altLang="en-US" sz="2400" b="1" dirty="0">
              <a:solidFill>
                <a:schemeClr val="bg1"/>
              </a:solidFill>
            </a:endParaRPr>
          </a:p>
        </p:txBody>
      </p:sp>
    </p:spTree>
    <p:extLst>
      <p:ext uri="{BB962C8B-B14F-4D97-AF65-F5344CB8AC3E}">
        <p14:creationId xmlns:p14="http://schemas.microsoft.com/office/powerpoint/2010/main" val="2982498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379" y="124968"/>
            <a:ext cx="8839199" cy="6629400"/>
          </a:xfrm>
        </p:spPr>
      </p:pic>
      <p:sp>
        <p:nvSpPr>
          <p:cNvPr id="5" name="テキスト ボックス 4"/>
          <p:cNvSpPr txBox="1"/>
          <p:nvPr/>
        </p:nvSpPr>
        <p:spPr>
          <a:xfrm>
            <a:off x="9415804" y="440436"/>
            <a:ext cx="1415772" cy="6324600"/>
          </a:xfrm>
          <a:prstGeom prst="rect">
            <a:avLst/>
          </a:prstGeom>
          <a:noFill/>
        </p:spPr>
        <p:txBody>
          <a:bodyPr vert="eaVert" wrap="square" rtlCol="0">
            <a:spAutoFit/>
          </a:bodyPr>
          <a:lstStyle/>
          <a:p>
            <a:r>
              <a:rPr kumimoji="1" lang="ja-JP" altLang="en-US" sz="2000" b="1" dirty="0" smtClean="0">
                <a:solidFill>
                  <a:schemeClr val="bg1">
                    <a:lumMod val="95000"/>
                    <a:lumOff val="5000"/>
                  </a:schemeClr>
                </a:solidFill>
              </a:rPr>
              <a:t>平成二十一年四月十九日</a:t>
            </a:r>
            <a:r>
              <a:rPr kumimoji="1" lang="ja-JP" altLang="en-US" sz="2000" b="1" dirty="0" smtClean="0">
                <a:solidFill>
                  <a:schemeClr val="accent6">
                    <a:lumMod val="75000"/>
                  </a:schemeClr>
                </a:solidFill>
              </a:rPr>
              <a:t>　堀君経営の蔵王温泉つるやホテル</a:t>
            </a:r>
            <a:r>
              <a:rPr lang="ja-JP" altLang="en-US" sz="2000" b="1" dirty="0" smtClean="0">
                <a:solidFill>
                  <a:schemeClr val="accent6">
                    <a:lumMod val="75000"/>
                  </a:schemeClr>
                </a:solidFill>
              </a:rPr>
              <a:t>において山形東涛会の総会が開かれた。</a:t>
            </a:r>
          </a:p>
          <a:p>
            <a:r>
              <a:rPr kumimoji="1" lang="ja-JP" altLang="en-US" sz="2000" b="1" dirty="0">
                <a:solidFill>
                  <a:schemeClr val="accent6">
                    <a:lumMod val="75000"/>
                  </a:schemeClr>
                </a:solidFill>
              </a:rPr>
              <a:t>恒例</a:t>
            </a:r>
            <a:r>
              <a:rPr kumimoji="1" lang="ja-JP" altLang="en-US" sz="2000" b="1" dirty="0" smtClean="0">
                <a:solidFill>
                  <a:schemeClr val="accent6">
                    <a:lumMod val="75000"/>
                  </a:schemeClr>
                </a:solidFill>
              </a:rPr>
              <a:t>になったが山形駅西口で待つバスに乗り込む光景である</a:t>
            </a:r>
            <a:endParaRPr kumimoji="1" lang="ja-JP" altLang="en-US" sz="2000" b="1" dirty="0">
              <a:solidFill>
                <a:schemeClr val="accent6">
                  <a:lumMod val="75000"/>
                </a:schemeClr>
              </a:solidFill>
            </a:endParaRPr>
          </a:p>
        </p:txBody>
      </p:sp>
    </p:spTree>
    <p:extLst>
      <p:ext uri="{BB962C8B-B14F-4D97-AF65-F5344CB8AC3E}">
        <p14:creationId xmlns:p14="http://schemas.microsoft.com/office/powerpoint/2010/main" val="1997646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990</TotalTime>
  <Words>1872</Words>
  <Application>Microsoft Office PowerPoint</Application>
  <PresentationFormat>ワイド画面</PresentationFormat>
  <Paragraphs>120</Paragraphs>
  <Slides>52</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52</vt:i4>
      </vt:variant>
    </vt:vector>
  </HeadingPairs>
  <TitlesOfParts>
    <vt:vector size="59" baseType="lpstr">
      <vt:lpstr>HGP創英角ｺﾞｼｯｸUB</vt:lpstr>
      <vt:lpstr>HGP創英角ﾎﾟｯﾌﾟ体</vt:lpstr>
      <vt:lpstr>HGS創英角ｺﾞｼｯｸUB</vt:lpstr>
      <vt:lpstr>メイリオ</vt:lpstr>
      <vt:lpstr>Century Gothic</vt:lpstr>
      <vt:lpstr>Wingdings 3</vt:lpstr>
      <vt:lpstr>スライス</vt:lpstr>
      <vt:lpstr>鈴木 正朗君を映像で偲ぶ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とても寒い時期だったが正朗君の熱意は熱かった</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全員での記念写真です。正朗君は大変元気でした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鈴木 正朗君を偲ぶ</dc:title>
  <dc:creator>motokazu@ic-net.or.jp</dc:creator>
  <cp:lastModifiedBy>motokazu@ic-net.or.jp</cp:lastModifiedBy>
  <cp:revision>86</cp:revision>
  <dcterms:created xsi:type="dcterms:W3CDTF">2015-07-31T13:44:09Z</dcterms:created>
  <dcterms:modified xsi:type="dcterms:W3CDTF">2015-09-13T05:41:34Z</dcterms:modified>
</cp:coreProperties>
</file>